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653" r:id="rId3"/>
    <p:sldMasterId id="2147484262" r:id="rId4"/>
    <p:sldMasterId id="2147486192" r:id="rId5"/>
    <p:sldMasterId id="2147486355" r:id="rId6"/>
    <p:sldMasterId id="2147486356" r:id="rId7"/>
    <p:sldMasterId id="2147486449" r:id="rId8"/>
    <p:sldMasterId id="2147491778" r:id="rId9"/>
    <p:sldMasterId id="2147492348" r:id="rId10"/>
  </p:sldMasterIdLst>
  <p:notesMasterIdLst>
    <p:notesMasterId r:id="rId133"/>
  </p:notesMasterIdLst>
  <p:handoutMasterIdLst>
    <p:handoutMasterId r:id="rId134"/>
  </p:handoutMasterIdLst>
  <p:sldIdLst>
    <p:sldId id="485" r:id="rId11"/>
    <p:sldId id="962" r:id="rId12"/>
    <p:sldId id="973" r:id="rId13"/>
    <p:sldId id="963" r:id="rId14"/>
    <p:sldId id="964" r:id="rId15"/>
    <p:sldId id="965" r:id="rId16"/>
    <p:sldId id="966" r:id="rId17"/>
    <p:sldId id="997" r:id="rId18"/>
    <p:sldId id="998" r:id="rId19"/>
    <p:sldId id="1037" r:id="rId20"/>
    <p:sldId id="1038" r:id="rId21"/>
    <p:sldId id="1039" r:id="rId22"/>
    <p:sldId id="1040" r:id="rId23"/>
    <p:sldId id="486" r:id="rId24"/>
    <p:sldId id="487" r:id="rId25"/>
    <p:sldId id="488" r:id="rId26"/>
    <p:sldId id="490" r:id="rId27"/>
    <p:sldId id="1027" r:id="rId28"/>
    <p:sldId id="892" r:id="rId29"/>
    <p:sldId id="952" r:id="rId30"/>
    <p:sldId id="893" r:id="rId31"/>
    <p:sldId id="1003" r:id="rId32"/>
    <p:sldId id="953" r:id="rId33"/>
    <p:sldId id="886" r:id="rId34"/>
    <p:sldId id="894" r:id="rId35"/>
    <p:sldId id="1002" r:id="rId36"/>
    <p:sldId id="1000" r:id="rId37"/>
    <p:sldId id="1001" r:id="rId38"/>
    <p:sldId id="984" r:id="rId39"/>
    <p:sldId id="897" r:id="rId40"/>
    <p:sldId id="901" r:id="rId41"/>
    <p:sldId id="900" r:id="rId42"/>
    <p:sldId id="902" r:id="rId43"/>
    <p:sldId id="903" r:id="rId44"/>
    <p:sldId id="889" r:id="rId45"/>
    <p:sldId id="905" r:id="rId46"/>
    <p:sldId id="906" r:id="rId47"/>
    <p:sldId id="907" r:id="rId48"/>
    <p:sldId id="908" r:id="rId49"/>
    <p:sldId id="909" r:id="rId50"/>
    <p:sldId id="910" r:id="rId51"/>
    <p:sldId id="967" r:id="rId52"/>
    <p:sldId id="968" r:id="rId53"/>
    <p:sldId id="969" r:id="rId54"/>
    <p:sldId id="985" r:id="rId55"/>
    <p:sldId id="976" r:id="rId56"/>
    <p:sldId id="974" r:id="rId57"/>
    <p:sldId id="955" r:id="rId58"/>
    <p:sldId id="1008" r:id="rId59"/>
    <p:sldId id="890" r:id="rId60"/>
    <p:sldId id="911" r:id="rId61"/>
    <p:sldId id="913" r:id="rId62"/>
    <p:sldId id="914" r:id="rId63"/>
    <p:sldId id="1028" r:id="rId64"/>
    <p:sldId id="1030" r:id="rId65"/>
    <p:sldId id="891" r:id="rId66"/>
    <p:sldId id="915" r:id="rId67"/>
    <p:sldId id="916" r:id="rId68"/>
    <p:sldId id="917" r:id="rId69"/>
    <p:sldId id="918" r:id="rId70"/>
    <p:sldId id="919" r:id="rId71"/>
    <p:sldId id="1005" r:id="rId72"/>
    <p:sldId id="1006" r:id="rId73"/>
    <p:sldId id="1004" r:id="rId74"/>
    <p:sldId id="920" r:id="rId75"/>
    <p:sldId id="956" r:id="rId76"/>
    <p:sldId id="921" r:id="rId77"/>
    <p:sldId id="922" r:id="rId78"/>
    <p:sldId id="1009" r:id="rId79"/>
    <p:sldId id="1031" r:id="rId80"/>
    <p:sldId id="923" r:id="rId81"/>
    <p:sldId id="924" r:id="rId82"/>
    <p:sldId id="925" r:id="rId83"/>
    <p:sldId id="926" r:id="rId84"/>
    <p:sldId id="927" r:id="rId85"/>
    <p:sldId id="928" r:id="rId86"/>
    <p:sldId id="929" r:id="rId87"/>
    <p:sldId id="1033" r:id="rId88"/>
    <p:sldId id="932" r:id="rId89"/>
    <p:sldId id="975" r:id="rId90"/>
    <p:sldId id="931" r:id="rId91"/>
    <p:sldId id="933" r:id="rId92"/>
    <p:sldId id="934" r:id="rId93"/>
    <p:sldId id="977" r:id="rId94"/>
    <p:sldId id="957" r:id="rId95"/>
    <p:sldId id="935" r:id="rId96"/>
    <p:sldId id="978" r:id="rId97"/>
    <p:sldId id="936" r:id="rId98"/>
    <p:sldId id="938" r:id="rId99"/>
    <p:sldId id="939" r:id="rId100"/>
    <p:sldId id="1007" r:id="rId101"/>
    <p:sldId id="940" r:id="rId102"/>
    <p:sldId id="942" r:id="rId103"/>
    <p:sldId id="971" r:id="rId104"/>
    <p:sldId id="990" r:id="rId105"/>
    <p:sldId id="1013" r:id="rId106"/>
    <p:sldId id="1032" r:id="rId107"/>
    <p:sldId id="944" r:id="rId108"/>
    <p:sldId id="945" r:id="rId109"/>
    <p:sldId id="946" r:id="rId110"/>
    <p:sldId id="993" r:id="rId111"/>
    <p:sldId id="996" r:id="rId112"/>
    <p:sldId id="995" r:id="rId113"/>
    <p:sldId id="994" r:id="rId114"/>
    <p:sldId id="1034" r:id="rId115"/>
    <p:sldId id="988" r:id="rId116"/>
    <p:sldId id="947" r:id="rId117"/>
    <p:sldId id="948" r:id="rId118"/>
    <p:sldId id="980" r:id="rId119"/>
    <p:sldId id="950" r:id="rId120"/>
    <p:sldId id="1035" r:id="rId121"/>
    <p:sldId id="1036" r:id="rId122"/>
    <p:sldId id="959" r:id="rId123"/>
    <p:sldId id="1014" r:id="rId124"/>
    <p:sldId id="1019" r:id="rId125"/>
    <p:sldId id="1020" r:id="rId126"/>
    <p:sldId id="1021" r:id="rId127"/>
    <p:sldId id="1022" r:id="rId128"/>
    <p:sldId id="1023" r:id="rId129"/>
    <p:sldId id="1024" r:id="rId130"/>
    <p:sldId id="1025" r:id="rId131"/>
    <p:sldId id="1026" r:id="rId13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1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1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1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1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  <a:srgbClr val="99FFCC"/>
    <a:srgbClr val="FF3399"/>
    <a:srgbClr val="99FF99"/>
    <a:srgbClr val="66FF99"/>
    <a:srgbClr val="00FF99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3" autoAdjust="0"/>
    <p:restoredTop sz="85692" autoAdjust="0"/>
  </p:normalViewPr>
  <p:slideViewPr>
    <p:cSldViewPr>
      <p:cViewPr varScale="1">
        <p:scale>
          <a:sx n="85" d="100"/>
          <a:sy n="85" d="100"/>
        </p:scale>
        <p:origin x="191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117" Type="http://schemas.openxmlformats.org/officeDocument/2006/relationships/slide" Target="slides/slide107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12" Type="http://schemas.openxmlformats.org/officeDocument/2006/relationships/slide" Target="slides/slide102.xml"/><Relationship Id="rId133" Type="http://schemas.openxmlformats.org/officeDocument/2006/relationships/notesMaster" Target="notesMasters/notesMaster1.xml"/><Relationship Id="rId138" Type="http://schemas.openxmlformats.org/officeDocument/2006/relationships/tableStyles" Target="tableStyles.xml"/><Relationship Id="rId16" Type="http://schemas.openxmlformats.org/officeDocument/2006/relationships/slide" Target="slides/slide6.xml"/><Relationship Id="rId107" Type="http://schemas.openxmlformats.org/officeDocument/2006/relationships/slide" Target="slides/slide97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123" Type="http://schemas.openxmlformats.org/officeDocument/2006/relationships/slide" Target="slides/slide113.xml"/><Relationship Id="rId128" Type="http://schemas.openxmlformats.org/officeDocument/2006/relationships/slide" Target="slides/slide11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113" Type="http://schemas.openxmlformats.org/officeDocument/2006/relationships/slide" Target="slides/slide103.xml"/><Relationship Id="rId118" Type="http://schemas.openxmlformats.org/officeDocument/2006/relationships/slide" Target="slides/slide108.xml"/><Relationship Id="rId126" Type="http://schemas.openxmlformats.org/officeDocument/2006/relationships/slide" Target="slides/slide116.xml"/><Relationship Id="rId134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121" Type="http://schemas.openxmlformats.org/officeDocument/2006/relationships/slide" Target="slides/slide11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103" Type="http://schemas.openxmlformats.org/officeDocument/2006/relationships/slide" Target="slides/slide93.xml"/><Relationship Id="rId108" Type="http://schemas.openxmlformats.org/officeDocument/2006/relationships/slide" Target="slides/slide98.xml"/><Relationship Id="rId116" Type="http://schemas.openxmlformats.org/officeDocument/2006/relationships/slide" Target="slides/slide106.xml"/><Relationship Id="rId124" Type="http://schemas.openxmlformats.org/officeDocument/2006/relationships/slide" Target="slides/slide114.xml"/><Relationship Id="rId129" Type="http://schemas.openxmlformats.org/officeDocument/2006/relationships/slide" Target="slides/slide119.xml"/><Relationship Id="rId137" Type="http://schemas.openxmlformats.org/officeDocument/2006/relationships/theme" Target="theme/theme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11" Type="http://schemas.openxmlformats.org/officeDocument/2006/relationships/slide" Target="slides/slide101.xml"/><Relationship Id="rId132" Type="http://schemas.openxmlformats.org/officeDocument/2006/relationships/slide" Target="slides/slide1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6" Type="http://schemas.openxmlformats.org/officeDocument/2006/relationships/slide" Target="slides/slide96.xml"/><Relationship Id="rId114" Type="http://schemas.openxmlformats.org/officeDocument/2006/relationships/slide" Target="slides/slide104.xml"/><Relationship Id="rId119" Type="http://schemas.openxmlformats.org/officeDocument/2006/relationships/slide" Target="slides/slide109.xml"/><Relationship Id="rId127" Type="http://schemas.openxmlformats.org/officeDocument/2006/relationships/slide" Target="slides/slide11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122" Type="http://schemas.openxmlformats.org/officeDocument/2006/relationships/slide" Target="slides/slide112.xml"/><Relationship Id="rId130" Type="http://schemas.openxmlformats.org/officeDocument/2006/relationships/slide" Target="slides/slide120.xml"/><Relationship Id="rId13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slide" Target="slides/slide9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120" Type="http://schemas.openxmlformats.org/officeDocument/2006/relationships/slide" Target="slides/slide110.xml"/><Relationship Id="rId125" Type="http://schemas.openxmlformats.org/officeDocument/2006/relationships/slide" Target="slides/slide11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110" Type="http://schemas.openxmlformats.org/officeDocument/2006/relationships/slide" Target="slides/slide100.xml"/><Relationship Id="rId115" Type="http://schemas.openxmlformats.org/officeDocument/2006/relationships/slide" Target="slides/slide105.xml"/><Relationship Id="rId131" Type="http://schemas.openxmlformats.org/officeDocument/2006/relationships/slide" Target="slides/slide121.xml"/><Relationship Id="rId136" Type="http://schemas.openxmlformats.org/officeDocument/2006/relationships/viewProps" Target="viewProps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38.wmf"/><Relationship Id="rId1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38.wmf"/><Relationship Id="rId1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7" Type="http://schemas.openxmlformats.org/officeDocument/2006/relationships/image" Target="../media/image95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6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7" Type="http://schemas.openxmlformats.org/officeDocument/2006/relationships/image" Target="../media/image116.wmf"/><Relationship Id="rId2" Type="http://schemas.openxmlformats.org/officeDocument/2006/relationships/image" Target="../media/image111.wmf"/><Relationship Id="rId1" Type="http://schemas.openxmlformats.org/officeDocument/2006/relationships/image" Target="../media/image109.wmf"/><Relationship Id="rId6" Type="http://schemas.openxmlformats.org/officeDocument/2006/relationships/image" Target="../media/image115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2" Type="http://schemas.openxmlformats.org/officeDocument/2006/relationships/image" Target="../media/image117.wmf"/><Relationship Id="rId1" Type="http://schemas.openxmlformats.org/officeDocument/2006/relationships/image" Target="../media/image110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7" Type="http://schemas.openxmlformats.org/officeDocument/2006/relationships/image" Target="../media/image117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6" Type="http://schemas.openxmlformats.org/officeDocument/2006/relationships/image" Target="../media/image125.wmf"/><Relationship Id="rId5" Type="http://schemas.openxmlformats.org/officeDocument/2006/relationships/image" Target="../media/image120.wmf"/><Relationship Id="rId4" Type="http://schemas.openxmlformats.org/officeDocument/2006/relationships/image" Target="../media/image11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3.wmf"/><Relationship Id="rId1" Type="http://schemas.openxmlformats.org/officeDocument/2006/relationships/image" Target="../media/image145.wmf"/><Relationship Id="rId4" Type="http://schemas.openxmlformats.org/officeDocument/2006/relationships/image" Target="../media/image147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3.wmf"/><Relationship Id="rId1" Type="http://schemas.openxmlformats.org/officeDocument/2006/relationships/image" Target="../media/image148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image" Target="../media/image143.wmf"/><Relationship Id="rId1" Type="http://schemas.openxmlformats.org/officeDocument/2006/relationships/image" Target="../media/image150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image" Target="../media/image153.wmf"/><Relationship Id="rId7" Type="http://schemas.openxmlformats.org/officeDocument/2006/relationships/image" Target="../media/image157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6" Type="http://schemas.openxmlformats.org/officeDocument/2006/relationships/image" Target="../media/image156.wmf"/><Relationship Id="rId5" Type="http://schemas.openxmlformats.org/officeDocument/2006/relationships/image" Target="../media/image155.wmf"/><Relationship Id="rId4" Type="http://schemas.openxmlformats.org/officeDocument/2006/relationships/image" Target="../media/image154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4" Type="http://schemas.openxmlformats.org/officeDocument/2006/relationships/image" Target="../media/image162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4" Type="http://schemas.openxmlformats.org/officeDocument/2006/relationships/image" Target="../media/image167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3.wmf"/><Relationship Id="rId4" Type="http://schemas.openxmlformats.org/officeDocument/2006/relationships/image" Target="../media/image28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wmf"/><Relationship Id="rId1" Type="http://schemas.openxmlformats.org/officeDocument/2006/relationships/image" Target="../media/image171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Relationship Id="rId4" Type="http://schemas.openxmlformats.org/officeDocument/2006/relationships/image" Target="../media/image18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52AECBE-99A9-4AAE-B2F4-8C7F6F6D6C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202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75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375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75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C399340-938D-41C7-BF41-CF746D4588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75783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290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2FE545-A560-49D6-B297-5A4C01811527}" type="slidenum">
              <a:rPr lang="en-US" altLang="zh-CN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4573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852F0-A89D-484B-986C-55BBC47871CD}" type="slidenum">
              <a:rPr lang="en-US" altLang="zh-CN">
                <a:solidFill>
                  <a:srgbClr val="000000"/>
                </a:solidFill>
              </a:rPr>
              <a:pPr/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7864658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4254216F-610B-4080-A230-F825294A7341}" type="slidenum">
              <a:rPr lang="en-US" altLang="zh-CN" sz="1200"/>
              <a:pPr algn="r" eaLnBrk="1" hangingPunct="1"/>
              <a:t>100</a:t>
            </a:fld>
            <a:endParaRPr lang="en-US" altLang="zh-CN" sz="1200"/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8189684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E41460E7-5D6D-4D4F-9A85-A7BD6E1D5429}" type="slidenum">
              <a:rPr lang="en-US" altLang="zh-CN" sz="1200"/>
              <a:pPr algn="r" eaLnBrk="1" hangingPunct="1"/>
              <a:t>101</a:t>
            </a:fld>
            <a:endParaRPr lang="en-US" altLang="zh-CN" sz="1200"/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9736961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88682BB8-E2C5-4436-A926-56F2E6EB2565}" type="slidenum">
              <a:rPr lang="en-US" altLang="zh-CN" sz="1200"/>
              <a:pPr algn="r" eaLnBrk="1" hangingPunct="1"/>
              <a:t>102</a:t>
            </a:fld>
            <a:endParaRPr lang="en-US" altLang="zh-CN" sz="1200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5540248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3EBE2733-95CA-41E6-B031-02762CEE9A6B}" type="slidenum">
              <a:rPr lang="en-US" altLang="zh-CN" sz="1200"/>
              <a:pPr algn="r" eaLnBrk="1" hangingPunct="1"/>
              <a:t>103</a:t>
            </a:fld>
            <a:endParaRPr lang="en-US" altLang="zh-CN" sz="1200"/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76939855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F7394A8-F583-4D46-A439-A6AA18AA1F06}" type="slidenum">
              <a:rPr lang="en-US" altLang="zh-CN" sz="1200"/>
              <a:pPr algn="r" eaLnBrk="1" hangingPunct="1"/>
              <a:t>104</a:t>
            </a:fld>
            <a:endParaRPr lang="en-US" altLang="zh-CN" sz="120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2200601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F7394A8-F583-4D46-A439-A6AA18AA1F06}" type="slidenum">
              <a:rPr lang="en-US" altLang="zh-CN" sz="1200"/>
              <a:pPr algn="r" eaLnBrk="1" hangingPunct="1"/>
              <a:t>105</a:t>
            </a:fld>
            <a:endParaRPr lang="en-US" altLang="zh-CN" sz="120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2200601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1F2C87E9-6A35-40D5-89FD-8250934F49A1}" type="slidenum">
              <a:rPr lang="en-US" altLang="zh-CN" sz="1200"/>
              <a:pPr algn="r" eaLnBrk="1" hangingPunct="1"/>
              <a:t>106</a:t>
            </a:fld>
            <a:endParaRPr lang="en-US" altLang="zh-CN" sz="120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8419400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41AC63FC-0AB8-4B56-A168-E00F05125B69}" type="slidenum">
              <a:rPr lang="en-US" altLang="zh-CN" sz="1200"/>
              <a:pPr algn="r" eaLnBrk="1" hangingPunct="1"/>
              <a:t>107</a:t>
            </a:fld>
            <a:endParaRPr lang="en-US" altLang="zh-CN" sz="120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5391047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9674B8F-C8E2-4D8A-9B36-205ADEB5955E}" type="slidenum">
              <a:rPr lang="en-US" altLang="zh-CN" sz="1200"/>
              <a:pPr algn="r" eaLnBrk="1" hangingPunct="1"/>
              <a:t>108</a:t>
            </a:fld>
            <a:endParaRPr lang="en-US" altLang="zh-CN" sz="1200"/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求逆矩阵的过程中首先将</a:t>
            </a:r>
            <a:r>
              <a:rPr lang="en-US" altLang="zh-CN" smtClean="0"/>
              <a:t>B</a:t>
            </a:r>
            <a:r>
              <a:rPr lang="zh-CN" altLang="en-US" smtClean="0"/>
              <a:t>化成阶梯型矩阵，然后就可以判断</a:t>
            </a:r>
            <a:r>
              <a:rPr lang="en-US" altLang="zh-CN" smtClean="0"/>
              <a:t>A</a:t>
            </a:r>
            <a:r>
              <a:rPr lang="zh-CN" altLang="en-US" smtClean="0"/>
              <a:t>的可逆性，可逆的情况下继续化为最简型就可以得到所要求的逆矩阵了。</a:t>
            </a:r>
          </a:p>
        </p:txBody>
      </p:sp>
    </p:spTree>
    <p:extLst>
      <p:ext uri="{BB962C8B-B14F-4D97-AF65-F5344CB8AC3E}">
        <p14:creationId xmlns:p14="http://schemas.microsoft.com/office/powerpoint/2010/main" val="172955683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62B6AC63-99CF-445E-8E38-CB1A06B25C92}" type="slidenum">
              <a:rPr lang="en-US" altLang="zh-CN" sz="1200"/>
              <a:pPr algn="r" eaLnBrk="1" hangingPunct="1"/>
              <a:t>109</a:t>
            </a:fld>
            <a:endParaRPr lang="en-US" altLang="zh-CN" sz="1200"/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求逆矩阵的过程中首先将</a:t>
            </a:r>
            <a:r>
              <a:rPr lang="en-US" altLang="zh-CN" smtClean="0"/>
              <a:t>B</a:t>
            </a:r>
            <a:r>
              <a:rPr lang="zh-CN" altLang="en-US" smtClean="0"/>
              <a:t>化成阶梯型矩阵，然后就可以判断</a:t>
            </a:r>
            <a:r>
              <a:rPr lang="en-US" altLang="zh-CN" smtClean="0"/>
              <a:t>A</a:t>
            </a:r>
            <a:r>
              <a:rPr lang="zh-CN" altLang="en-US" smtClean="0"/>
              <a:t>的可逆性，可逆的情况下继续化为最简型就可以得到所要求的逆矩阵了。</a:t>
            </a:r>
          </a:p>
        </p:txBody>
      </p:sp>
    </p:spTree>
    <p:extLst>
      <p:ext uri="{BB962C8B-B14F-4D97-AF65-F5344CB8AC3E}">
        <p14:creationId xmlns:p14="http://schemas.microsoft.com/office/powerpoint/2010/main" val="118235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852F0-A89D-484B-986C-55BBC47871CD}" type="slidenum">
              <a:rPr lang="en-US" altLang="zh-CN">
                <a:solidFill>
                  <a:srgbClr val="000000"/>
                </a:solidFill>
              </a:rPr>
              <a:pPr/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6828777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370D8B0A-B215-4CF2-8210-5A0DD4669FBB}" type="slidenum">
              <a:rPr lang="en-US" altLang="zh-CN" sz="1200"/>
              <a:pPr algn="r" eaLnBrk="1" hangingPunct="1"/>
              <a:t>110</a:t>
            </a:fld>
            <a:endParaRPr lang="en-US" altLang="zh-CN" sz="1200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2681230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41AC63FC-0AB8-4B56-A168-E00F05125B69}" type="slidenum">
              <a:rPr lang="en-US" altLang="zh-CN" sz="1200"/>
              <a:pPr algn="r" eaLnBrk="1" hangingPunct="1"/>
              <a:t>111</a:t>
            </a:fld>
            <a:endParaRPr lang="en-US" altLang="zh-CN" sz="120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5391047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41AC63FC-0AB8-4B56-A168-E00F05125B69}" type="slidenum">
              <a:rPr lang="en-US" altLang="zh-CN" sz="1200"/>
              <a:pPr algn="r" eaLnBrk="1" hangingPunct="1"/>
              <a:t>112</a:t>
            </a:fld>
            <a:endParaRPr lang="en-US" altLang="zh-CN" sz="120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5391047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94803D02-4748-42A7-ADD7-D3A882EAF11F}" type="slidenum">
              <a:rPr lang="en-US" altLang="zh-CN" sz="1200"/>
              <a:pPr algn="r" eaLnBrk="1" hangingPunct="1"/>
              <a:t>113</a:t>
            </a:fld>
            <a:endParaRPr lang="en-US" altLang="zh-CN" sz="1200"/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0808331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8E18347C-326E-458A-8543-7C50332AD69C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114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067122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AA278762-1124-4759-99F9-890D8AF3203F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115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2328119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80D792F-99A6-4C68-97DE-DCD6FABB530B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116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385426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534ED6C3-4EB1-4ACC-9AEF-951E345E0941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117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0378861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DAEF23FA-2BA4-45EF-8D5F-7F5D30CDD173}" type="slidenum">
              <a:rPr lang="en-US" altLang="zh-CN" sz="1200"/>
              <a:pPr algn="r" eaLnBrk="1" hangingPunct="1"/>
              <a:t>118</a:t>
            </a:fld>
            <a:endParaRPr lang="en-US" altLang="zh-CN" sz="1200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970064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2AB21AF-897E-43B1-98D8-CC25183752B5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119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579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852F0-A89D-484B-986C-55BBC47871CD}" type="slidenum">
              <a:rPr lang="en-US" altLang="zh-CN">
                <a:solidFill>
                  <a:srgbClr val="000000"/>
                </a:solidFill>
              </a:rPr>
              <a:pPr/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634019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3C328ED6-B3DF-470D-8498-9D8B5F7FA60F}" type="slidenum">
              <a:rPr lang="en-US" altLang="zh-CN" sz="1200"/>
              <a:pPr algn="r" eaLnBrk="1" hangingPunct="1"/>
              <a:t>120</a:t>
            </a:fld>
            <a:endParaRPr lang="en-US" altLang="zh-CN" sz="1200"/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4440805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947A91CF-86CB-48F7-9DC3-0BE911B97320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121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0296915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A88462DB-AC00-40A3-AB31-8BEBE2B59DDB}" type="slidenum">
              <a:rPr lang="en-US" altLang="zh-CN" sz="1200"/>
              <a:pPr algn="r" eaLnBrk="1" hangingPunct="1"/>
              <a:t>122</a:t>
            </a:fld>
            <a:endParaRPr lang="en-US" altLang="zh-CN" sz="1200"/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61352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852F0-A89D-484B-986C-55BBC47871CD}" type="slidenum">
              <a:rPr lang="en-US" altLang="zh-CN">
                <a:solidFill>
                  <a:srgbClr val="000000"/>
                </a:solidFill>
              </a:rPr>
              <a:pPr/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68555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DED50E-93FA-4015-BCCF-B1A63D760AC5}" type="slidenum">
              <a:rPr lang="en-US" altLang="zh-CN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3543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392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9D92DA-31FD-4E46-AF59-72996F792119}" type="slidenum">
              <a:rPr lang="en-US" altLang="zh-CN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5957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96402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2FA5D4-A12E-4BB7-9845-B74F6664CF0C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矩阵的运算与数的运算一样，都是做恒等变形，也就是通过运算之后得到的结果和原来的结果是相等的，因此我们首先要给出矩阵相等的定义。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矩阵相等其实给出了</a:t>
            </a:r>
            <a:r>
              <a:rPr lang="en-US" altLang="zh-CN" dirty="0" err="1" smtClean="0"/>
              <a:t>mn</a:t>
            </a:r>
            <a:r>
              <a:rPr lang="zh-CN" altLang="en-US" dirty="0" smtClean="0"/>
              <a:t>个等式。两个规模不同的矩阵是不可能相等的。</a:t>
            </a:r>
          </a:p>
        </p:txBody>
      </p:sp>
    </p:spTree>
    <p:extLst>
      <p:ext uri="{BB962C8B-B14F-4D97-AF65-F5344CB8AC3E}">
        <p14:creationId xmlns:p14="http://schemas.microsoft.com/office/powerpoint/2010/main" val="1484600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2FA5D4-A12E-4BB7-9845-B74F6664CF0C}" type="slidenum">
              <a:rPr lang="en-US" altLang="zh-CN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7934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B7FF8-3DB9-469A-8573-29102D5D5226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矩阵加法的定义较为自然，它是向量加法的直接推广。</a:t>
            </a:r>
          </a:p>
        </p:txBody>
      </p:sp>
    </p:spTree>
    <p:extLst>
      <p:ext uri="{BB962C8B-B14F-4D97-AF65-F5344CB8AC3E}">
        <p14:creationId xmlns:p14="http://schemas.microsoft.com/office/powerpoint/2010/main" val="1468337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401C5B-458E-4AB3-AA2D-323647536DDE}" type="slidenum">
              <a:rPr lang="en-US" altLang="zh-CN">
                <a:solidFill>
                  <a:srgbClr val="000000"/>
                </a:solidFill>
              </a:rPr>
              <a:pPr/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68284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85FED616-6CC6-4592-B632-293E518349CC}" type="slidenum">
              <a:rPr lang="en-US" altLang="zh-CN" sz="1200"/>
              <a:pPr algn="r" eaLnBrk="1" hangingPunct="1"/>
              <a:t>20</a:t>
            </a:fld>
            <a:endParaRPr lang="en-US" altLang="zh-CN" sz="120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矩阵加法的定义较为自然，它是向量加法的直接推广。</a:t>
            </a:r>
          </a:p>
        </p:txBody>
      </p:sp>
    </p:spTree>
    <p:extLst>
      <p:ext uri="{BB962C8B-B14F-4D97-AF65-F5344CB8AC3E}">
        <p14:creationId xmlns:p14="http://schemas.microsoft.com/office/powerpoint/2010/main" val="4154018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D1DD5-3936-4BCF-971E-3E984E66AB56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41993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0ADFA8-BE3B-4C8D-A0A5-998908970F9F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保持矩阵的规模</a:t>
            </a:r>
          </a:p>
        </p:txBody>
      </p:sp>
    </p:spTree>
    <p:extLst>
      <p:ext uri="{BB962C8B-B14F-4D97-AF65-F5344CB8AC3E}">
        <p14:creationId xmlns:p14="http://schemas.microsoft.com/office/powerpoint/2010/main" val="587537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3AC19C11-6ED8-4746-888F-B0B732381728}" type="slidenum">
              <a:rPr lang="en-US" altLang="zh-CN" sz="1200"/>
              <a:pPr algn="r" eaLnBrk="1" hangingPunct="1"/>
              <a:t>23</a:t>
            </a:fld>
            <a:endParaRPr lang="en-US" altLang="zh-CN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13374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83AD2153-E6F7-4CF4-B02D-BB940B28CF56}" type="slidenum">
              <a:rPr lang="en-US" altLang="zh-CN" sz="1200"/>
              <a:pPr algn="r" eaLnBrk="1" hangingPunct="1"/>
              <a:t>24</a:t>
            </a:fld>
            <a:endParaRPr lang="en-US" altLang="zh-CN" sz="12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37728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2EC78D8-B248-4467-9E24-2211B112FE28}" type="slidenum">
              <a:rPr lang="en-US" altLang="zh-CN" sz="1200"/>
              <a:pPr algn="r" eaLnBrk="1" hangingPunct="1"/>
              <a:t>25</a:t>
            </a:fld>
            <a:endParaRPr lang="en-US" altLang="zh-CN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若在一个集合上定义了加法和数乘运算，且满足八条运算规律，该集合就是一个线性空间。</a:t>
            </a:r>
          </a:p>
        </p:txBody>
      </p:sp>
    </p:spTree>
    <p:extLst>
      <p:ext uri="{BB962C8B-B14F-4D97-AF65-F5344CB8AC3E}">
        <p14:creationId xmlns:p14="http://schemas.microsoft.com/office/powerpoint/2010/main" val="2971905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1C1D708A-0187-43FB-A94C-3E863C733035}" type="slidenum">
              <a:rPr lang="en-US" altLang="zh-CN" sz="1200"/>
              <a:pPr algn="r" eaLnBrk="1" hangingPunct="1"/>
              <a:t>26</a:t>
            </a:fld>
            <a:endParaRPr lang="en-US" altLang="zh-CN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向量的数量乘积。</a:t>
            </a:r>
          </a:p>
        </p:txBody>
      </p:sp>
    </p:spTree>
    <p:extLst>
      <p:ext uri="{BB962C8B-B14F-4D97-AF65-F5344CB8AC3E}">
        <p14:creationId xmlns:p14="http://schemas.microsoft.com/office/powerpoint/2010/main" val="4089009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B959E29-4CFF-4571-AE68-69CF4D6FD32E}" type="slidenum">
              <a:rPr lang="en-US" altLang="zh-CN" sz="1200"/>
              <a:pPr algn="r" eaLnBrk="1" hangingPunct="1"/>
              <a:t>27</a:t>
            </a:fld>
            <a:endParaRPr lang="en-US" altLang="zh-CN" sz="120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21572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B9B8D06-E6E4-44A7-B7F9-DD43DCA8D504}" type="slidenum">
              <a:rPr lang="en-US" altLang="zh-CN" sz="1200"/>
              <a:pPr algn="r" eaLnBrk="1" hangingPunct="1"/>
              <a:t>28</a:t>
            </a:fld>
            <a:endParaRPr lang="en-US" altLang="zh-CN" sz="120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53020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D1B1F433-BDEF-495E-8655-C34B260B631B}" type="slidenum">
              <a:rPr lang="en-US" altLang="zh-CN" sz="1200"/>
              <a:pPr algn="r" eaLnBrk="1" hangingPunct="1"/>
              <a:t>29</a:t>
            </a:fld>
            <a:endParaRPr lang="en-US" altLang="zh-CN" sz="12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向量的数量乘积。</a:t>
            </a:r>
          </a:p>
        </p:txBody>
      </p:sp>
    </p:spTree>
    <p:extLst>
      <p:ext uri="{BB962C8B-B14F-4D97-AF65-F5344CB8AC3E}">
        <p14:creationId xmlns:p14="http://schemas.microsoft.com/office/powerpoint/2010/main" val="2245487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D09D80-7E76-49D6-8892-AE5304057AB5}" type="slidenum">
              <a:rPr lang="en-US" altLang="zh-CN">
                <a:solidFill>
                  <a:srgbClr val="000000"/>
                </a:solidFill>
              </a:rPr>
              <a:pPr/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49295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73F3E2B-565C-4AF9-8AB9-811DC39CBBA3}" type="slidenum">
              <a:rPr lang="en-US" altLang="zh-CN" sz="1200"/>
              <a:pPr algn="r" eaLnBrk="1" hangingPunct="1"/>
              <a:t>30</a:t>
            </a:fld>
            <a:endParaRPr lang="en-US" altLang="zh-CN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47720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80609E53-03C5-44D6-8D34-F0066555C48E}" type="slidenum">
              <a:rPr lang="en-US" altLang="zh-CN" sz="1200"/>
              <a:pPr algn="r" eaLnBrk="1" hangingPunct="1"/>
              <a:t>31</a:t>
            </a:fld>
            <a:endParaRPr lang="en-US" altLang="zh-CN" sz="12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18750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DEB6859-53F8-424A-97C9-663096B111D0}" type="slidenum">
              <a:rPr lang="en-US" altLang="zh-CN" sz="1200"/>
              <a:pPr algn="r" eaLnBrk="1" hangingPunct="1"/>
              <a:t>32</a:t>
            </a:fld>
            <a:endParaRPr lang="en-US" altLang="zh-CN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2907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156FE66-DCCC-4482-A8EA-EE45468B747D}" type="slidenum">
              <a:rPr lang="en-US" altLang="zh-CN" sz="1200"/>
              <a:pPr algn="r" eaLnBrk="1" hangingPunct="1"/>
              <a:t>33</a:t>
            </a:fld>
            <a:endParaRPr lang="en-US" altLang="zh-CN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83517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0093A7B7-4CC8-4E58-BCD1-9F1999719124}" type="slidenum">
              <a:rPr lang="en-US" altLang="zh-CN" sz="1200"/>
              <a:pPr algn="r" eaLnBrk="1" hangingPunct="1"/>
              <a:t>34</a:t>
            </a:fld>
            <a:endParaRPr lang="en-US" altLang="zh-CN" sz="120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数的乘法满足交换率，而矩阵的乘法会怎样？</a:t>
            </a:r>
          </a:p>
        </p:txBody>
      </p:sp>
    </p:spTree>
    <p:extLst>
      <p:ext uri="{BB962C8B-B14F-4D97-AF65-F5344CB8AC3E}">
        <p14:creationId xmlns:p14="http://schemas.microsoft.com/office/powerpoint/2010/main" val="3104087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1269FCB-6C3E-4B82-845D-6A0D729CC51D}" type="slidenum">
              <a:rPr lang="en-US" altLang="zh-CN" sz="1200"/>
              <a:pPr algn="r" eaLnBrk="1" hangingPunct="1"/>
              <a:t>35</a:t>
            </a:fld>
            <a:endParaRPr lang="en-US" altLang="zh-CN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09983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E4695AC-E886-4604-9DA1-FFD074C5A3EB}" type="slidenum">
              <a:rPr lang="en-US" altLang="zh-CN" sz="1200"/>
              <a:pPr algn="r" eaLnBrk="1" hangingPunct="1"/>
              <a:t>36</a:t>
            </a:fld>
            <a:endParaRPr lang="en-US" altLang="zh-CN" sz="12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624299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57AAE80C-BE75-4F63-8C29-ED201C3A1EEF}" type="slidenum">
              <a:rPr lang="en-US" altLang="zh-CN" sz="1200"/>
              <a:pPr algn="r" eaLnBrk="1" hangingPunct="1"/>
              <a:t>37</a:t>
            </a:fld>
            <a:endParaRPr lang="en-US" altLang="zh-CN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7694626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9BDC28CD-4B20-46AD-A8C3-38493D55821A}" type="slidenum">
              <a:rPr lang="en-US" altLang="zh-CN" sz="1200"/>
              <a:pPr algn="r" eaLnBrk="1" hangingPunct="1"/>
              <a:t>38</a:t>
            </a:fld>
            <a:endParaRPr lang="en-US" altLang="zh-CN" sz="12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61187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3E5EB06A-C888-4761-8E70-0C3AD42FA2D8}" type="slidenum">
              <a:rPr lang="en-US" altLang="zh-CN" sz="1200"/>
              <a:pPr algn="r" eaLnBrk="1" hangingPunct="1"/>
              <a:t>39</a:t>
            </a:fld>
            <a:endParaRPr lang="en-US" altLang="zh-CN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72288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A12088-ACB6-4229-9B38-735DE4079080}" type="slidenum">
              <a:rPr lang="en-US" altLang="zh-CN">
                <a:solidFill>
                  <a:srgbClr val="000000"/>
                </a:solidFill>
              </a:rPr>
              <a:pPr/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534192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D44B17BE-80AF-427F-92F6-CB842AEBF580}" type="slidenum">
              <a:rPr lang="en-US" altLang="zh-CN" sz="1200"/>
              <a:pPr algn="r" eaLnBrk="1" hangingPunct="1"/>
              <a:t>40</a:t>
            </a:fld>
            <a:endParaRPr lang="en-US" altLang="zh-CN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在数的乘法中，只要有一个乘数为零，则乘积为零，反之，如果乘积为零，则至少有一个乘数等于零，而在矩阵的乘法当中结果会是怎样的呢？</a:t>
            </a:r>
          </a:p>
          <a:p>
            <a:pPr eaLnBrk="1" hangingPunct="1"/>
            <a:r>
              <a:rPr lang="zh-CN" altLang="en-US" smtClean="0"/>
              <a:t>这里的矩阵一方面可以说明两个非零矩阵的乘积可以等于零，同时也说明了矩阵的乘法消去率不成立。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这个结论也说明，如果想让消去率在矩阵乘法中成立，矩阵非零这个条件已经不能胜任。</a:t>
            </a:r>
          </a:p>
        </p:txBody>
      </p:sp>
    </p:spTree>
    <p:extLst>
      <p:ext uri="{BB962C8B-B14F-4D97-AF65-F5344CB8AC3E}">
        <p14:creationId xmlns:p14="http://schemas.microsoft.com/office/powerpoint/2010/main" val="2117701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56835BAF-F3BE-4027-AE4C-13AA9860184A}" type="slidenum">
              <a:rPr lang="en-US" altLang="zh-CN" sz="1200"/>
              <a:pPr algn="r" eaLnBrk="1" hangingPunct="1"/>
              <a:t>41</a:t>
            </a:fld>
            <a:endParaRPr lang="en-US" altLang="zh-CN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7613484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3A43331-D446-403F-A87A-19C128890611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42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38935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1E0D0C6C-129C-4E01-8DAE-9C879B6EEE3C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43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45383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E22D173-C643-4E94-8AEA-C1864D825A46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44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441321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C18F319-6D62-4531-897D-077F9E797801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45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84760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608BA6EB-E7A8-47FC-BFA6-E74FDEF80C23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46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273691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BEDE703-7EF6-4FCE-9D80-F518C2B7C5AE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47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数量矩阵左乘一个矩阵与一个数乘矩阵是等效的，这也可以理解为为何称之为数量矩阵。</a:t>
            </a:r>
          </a:p>
        </p:txBody>
      </p:sp>
    </p:spTree>
    <p:extLst>
      <p:ext uri="{BB962C8B-B14F-4D97-AF65-F5344CB8AC3E}">
        <p14:creationId xmlns:p14="http://schemas.microsoft.com/office/powerpoint/2010/main" val="21860849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A57C9AB-1F5C-400D-8E22-4EEE61D66A9F}" type="slidenum">
              <a:rPr lang="en-US" altLang="zh-CN" sz="1200"/>
              <a:pPr algn="r" eaLnBrk="1" hangingPunct="1"/>
              <a:t>48</a:t>
            </a:fld>
            <a:endParaRPr lang="en-US" altLang="zh-CN" sz="120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338591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4A16A613-D6EB-4B60-94AC-9306824B764F}" type="slidenum">
              <a:rPr lang="en-US" altLang="zh-CN" sz="1200"/>
              <a:pPr algn="r" eaLnBrk="1" hangingPunct="1"/>
              <a:t>49</a:t>
            </a:fld>
            <a:endParaRPr lang="en-US" altLang="zh-CN" sz="120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42428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D8A17E-24CB-432A-8C2D-D0F5AD41AC50}" type="slidenum">
              <a:rPr lang="en-US" altLang="zh-CN">
                <a:solidFill>
                  <a:srgbClr val="000000"/>
                </a:solidFill>
              </a:rPr>
              <a:pPr/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411930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68DD35EE-1367-4A89-8B00-03B927E3AC78}" type="slidenum">
              <a:rPr lang="en-US" altLang="zh-CN" sz="1200"/>
              <a:pPr algn="r" eaLnBrk="1" hangingPunct="1"/>
              <a:t>50</a:t>
            </a:fld>
            <a:endParaRPr lang="en-US" altLang="zh-CN" sz="120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分块矩阵可以看做是矩阵运算的一种技巧。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在矩阵运算中，特殊矩阵的运算有时会显得比较简单，而如何将一般的矩阵与一些特殊矩阵联系起来，这里我们给出一种矩阵分块的技巧。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分块矩阵的分法常采用将矩阵分出一些特殊矩阵、按行、按列进行</a:t>
            </a:r>
            <a:r>
              <a:rPr lang="zh-CN" altLang="en-US" smtClean="0"/>
              <a:t>分块。</a:t>
            </a: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302623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615AF2DF-0FD2-41D9-8479-8AF6CEDB41FD}" type="slidenum">
              <a:rPr lang="en-US" altLang="zh-CN" sz="1200"/>
              <a:pPr algn="r" eaLnBrk="1" hangingPunct="1"/>
              <a:t>51</a:t>
            </a:fld>
            <a:endParaRPr lang="en-US" altLang="zh-CN" sz="1200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981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A20FD28-9A7B-4C13-A521-51C2C9E01953}" type="slidenum">
              <a:rPr lang="en-US" altLang="zh-CN" sz="1200"/>
              <a:pPr algn="r" eaLnBrk="1" hangingPunct="1"/>
              <a:t>52</a:t>
            </a:fld>
            <a:endParaRPr lang="en-US" altLang="zh-CN" sz="120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596841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478DCAA-41BD-45AF-B070-88B6B8FE2A2A}" type="slidenum">
              <a:rPr lang="en-US" altLang="zh-CN" sz="1200"/>
              <a:pPr algn="r" eaLnBrk="1" hangingPunct="1"/>
              <a:t>53</a:t>
            </a:fld>
            <a:endParaRPr lang="en-US" altLang="zh-CN" sz="120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47996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 eaLnBrk="1" hangingPunct="1"/>
            <a:fld id="{004C5A89-07F5-4778-92EF-6818AF1F07CF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54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80578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 eaLnBrk="1" hangingPunct="1"/>
            <a:fld id="{004C5A89-07F5-4778-92EF-6818AF1F07CF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55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60562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4EE6417E-64CA-40BE-A8F2-52082A607AFE}" type="slidenum">
              <a:rPr lang="en-US" altLang="zh-CN" sz="1200"/>
              <a:pPr algn="r" eaLnBrk="1" hangingPunct="1"/>
              <a:t>56</a:t>
            </a:fld>
            <a:endParaRPr lang="en-US" altLang="zh-CN" sz="1200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形式运算有意义</a:t>
            </a:r>
            <a:r>
              <a:rPr lang="en-US" altLang="zh-CN" smtClean="0"/>
              <a:t>(</a:t>
            </a:r>
            <a:r>
              <a:rPr lang="zh-CN" altLang="en-US" smtClean="0"/>
              <a:t>面子</a:t>
            </a:r>
            <a:r>
              <a:rPr lang="en-US" altLang="zh-CN" smtClean="0"/>
              <a:t>)</a:t>
            </a:r>
            <a:r>
              <a:rPr lang="zh-CN" altLang="en-US" smtClean="0"/>
              <a:t>，具体运算也有意义</a:t>
            </a:r>
            <a:r>
              <a:rPr lang="en-US" altLang="zh-CN" smtClean="0"/>
              <a:t>(</a:t>
            </a:r>
            <a:r>
              <a:rPr lang="zh-CN" altLang="en-US" smtClean="0"/>
              <a:t>里子</a:t>
            </a:r>
            <a:r>
              <a:rPr lang="en-US" altLang="zh-CN" smtClean="0"/>
              <a:t>)</a:t>
            </a:r>
            <a:r>
              <a:rPr lang="zh-CN" altLang="en-US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145599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6D9587C4-2AA6-4BB7-AC6B-05B9D2A44C5E}" type="slidenum">
              <a:rPr lang="en-US" altLang="zh-CN" sz="1200"/>
              <a:pPr algn="r" eaLnBrk="1" hangingPunct="1"/>
              <a:t>57</a:t>
            </a:fld>
            <a:endParaRPr lang="en-US" altLang="zh-CN" sz="1200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000485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5842FAE-0A45-40B1-A411-F2521FF4CB2A}" type="slidenum">
              <a:rPr lang="en-US" altLang="zh-CN" sz="1200"/>
              <a:pPr algn="r" eaLnBrk="1" hangingPunct="1"/>
              <a:t>58</a:t>
            </a:fld>
            <a:endParaRPr lang="en-US" altLang="zh-CN" sz="120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45874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DDE5C8CE-359B-4127-9FAA-09FD0E4026BC}" type="slidenum">
              <a:rPr lang="en-US" altLang="zh-CN" sz="1200"/>
              <a:pPr algn="r" eaLnBrk="1" hangingPunct="1"/>
              <a:t>59</a:t>
            </a:fld>
            <a:endParaRPr lang="en-US" altLang="zh-CN" sz="120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8975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FB818B-F9C2-4BE1-958C-6D2F87521CE1}" type="slidenum">
              <a:rPr lang="en-US" altLang="zh-CN">
                <a:solidFill>
                  <a:srgbClr val="000000"/>
                </a:solidFill>
              </a:rPr>
              <a:pPr/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725552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4BDD63F4-E85F-46B8-8B11-1867D651B2B6}" type="slidenum">
              <a:rPr lang="en-US" altLang="zh-CN" sz="1200"/>
              <a:pPr algn="r" eaLnBrk="1" hangingPunct="1"/>
              <a:t>60</a:t>
            </a:fld>
            <a:endParaRPr lang="en-US" altLang="zh-CN" sz="1200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由于矩阵的乘法不满足交换律，因此乘积矩阵中</a:t>
            </a:r>
            <a:r>
              <a:rPr lang="en-US" altLang="zh-CN" smtClean="0"/>
              <a:t>A</a:t>
            </a:r>
            <a:r>
              <a:rPr lang="zh-CN" altLang="en-US" smtClean="0"/>
              <a:t>的子块都在左边。</a:t>
            </a:r>
          </a:p>
        </p:txBody>
      </p:sp>
    </p:spTree>
    <p:extLst>
      <p:ext uri="{BB962C8B-B14F-4D97-AF65-F5344CB8AC3E}">
        <p14:creationId xmlns:p14="http://schemas.microsoft.com/office/powerpoint/2010/main" val="23272723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ECEAA5F-A0F2-4E9A-8F3B-C6BE717E21FA}" type="slidenum">
              <a:rPr lang="en-US" altLang="zh-CN" sz="1200"/>
              <a:pPr algn="r" eaLnBrk="1" hangingPunct="1"/>
              <a:t>61</a:t>
            </a:fld>
            <a:endParaRPr lang="en-US" altLang="zh-CN" sz="1200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500197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A5B14C85-F45F-4A9D-B60E-0742080AB82A}" type="slidenum">
              <a:rPr lang="en-US" altLang="zh-CN" sz="1200"/>
              <a:pPr algn="r" eaLnBrk="1" hangingPunct="1"/>
              <a:t>62</a:t>
            </a:fld>
            <a:endParaRPr lang="en-US" altLang="zh-CN" sz="120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705806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3D78B14C-DBC7-4F48-A8BB-DEAC749257A1}" type="slidenum">
              <a:rPr lang="en-US" altLang="zh-CN" sz="1200"/>
              <a:pPr algn="r" eaLnBrk="1" hangingPunct="1"/>
              <a:t>63</a:t>
            </a:fld>
            <a:endParaRPr lang="en-US" altLang="zh-CN" sz="1200"/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686112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8F141F9-4473-48A9-B742-2D1ADE597555}" type="slidenum">
              <a:rPr lang="en-US" altLang="zh-CN" sz="1200"/>
              <a:pPr algn="r" eaLnBrk="1" hangingPunct="1"/>
              <a:t>64</a:t>
            </a:fld>
            <a:endParaRPr lang="en-US" altLang="zh-CN" sz="120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400213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1A1A609E-52BA-4842-8455-32481CB0AD6E}" type="slidenum">
              <a:rPr lang="en-US" altLang="zh-CN" sz="1200"/>
              <a:pPr algn="r" eaLnBrk="1" hangingPunct="1"/>
              <a:t>65</a:t>
            </a:fld>
            <a:endParaRPr lang="en-US" altLang="zh-CN" sz="1200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440721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B753721-80FD-48C5-BC85-0BE1781601B8}" type="slidenum">
              <a:rPr lang="en-US" altLang="zh-CN" sz="1200"/>
              <a:pPr algn="r" eaLnBrk="1" hangingPunct="1"/>
              <a:t>66</a:t>
            </a:fld>
            <a:endParaRPr lang="en-US" altLang="zh-CN" sz="120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327547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D0039FB-E025-4E66-8BA3-D2A2040CCB2F}" type="slidenum">
              <a:rPr lang="en-US" altLang="zh-CN" sz="1200"/>
              <a:pPr algn="r" eaLnBrk="1" hangingPunct="1"/>
              <a:t>67</a:t>
            </a:fld>
            <a:endParaRPr lang="en-US" altLang="zh-CN" sz="120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655589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078361FF-7F8B-403A-AB99-1B562839A8EC}" type="slidenum">
              <a:rPr lang="en-US" altLang="zh-CN" sz="1200"/>
              <a:pPr algn="r" eaLnBrk="1" hangingPunct="1"/>
              <a:t>68</a:t>
            </a:fld>
            <a:endParaRPr lang="en-US" altLang="zh-CN" sz="120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30154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43570ED-A946-4A8F-9B1B-DC129EC45B71}" type="slidenum">
              <a:rPr lang="en-US" altLang="zh-CN" sz="1200"/>
              <a:pPr algn="r" eaLnBrk="1" hangingPunct="1"/>
              <a:t>69</a:t>
            </a:fld>
            <a:endParaRPr lang="en-US" altLang="zh-CN" sz="120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6247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ED8F3-63CA-4EF3-A119-823D163366B3}" type="slidenum">
              <a:rPr lang="en-US" altLang="zh-CN">
                <a:solidFill>
                  <a:srgbClr val="000000"/>
                </a:solidFill>
              </a:rPr>
              <a:pPr/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2728462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C2BC2B46-064F-46B6-903B-BE8001D85D98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70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左行右列</a:t>
            </a:r>
          </a:p>
        </p:txBody>
      </p:sp>
    </p:spTree>
    <p:extLst>
      <p:ext uri="{BB962C8B-B14F-4D97-AF65-F5344CB8AC3E}">
        <p14:creationId xmlns:p14="http://schemas.microsoft.com/office/powerpoint/2010/main" val="38467782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7593053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AB688A82-0234-4F66-8FDB-8AF2ACAE7823}" type="slidenum">
              <a:rPr lang="en-US" altLang="zh-CN" sz="1200"/>
              <a:pPr algn="r" eaLnBrk="1" hangingPunct="1"/>
              <a:t>72</a:t>
            </a:fld>
            <a:endParaRPr lang="en-US" altLang="zh-CN" sz="120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在数的运算当中，乘法是有逆运算的</a:t>
            </a:r>
            <a:r>
              <a:rPr lang="en-US" altLang="zh-CN" smtClean="0"/>
              <a:t>—</a:t>
            </a:r>
            <a:r>
              <a:rPr lang="zh-CN" altLang="en-US" smtClean="0"/>
              <a:t>除法，而在矩阵的运算当中，前面已经定义了矩阵的乘法，矩阵有除法运算吗？如果有，如何定义；如果没有，有没有类似的结论。</a:t>
            </a:r>
          </a:p>
          <a:p>
            <a:pPr eaLnBrk="1" hangingPunct="1"/>
            <a:r>
              <a:rPr lang="zh-CN" altLang="en-US" smtClean="0"/>
              <a:t>本节讨论的逆矩阵将起到类似矩阵除法的作用。</a:t>
            </a:r>
          </a:p>
        </p:txBody>
      </p:sp>
    </p:spTree>
    <p:extLst>
      <p:ext uri="{BB962C8B-B14F-4D97-AF65-F5344CB8AC3E}">
        <p14:creationId xmlns:p14="http://schemas.microsoft.com/office/powerpoint/2010/main" val="18453656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9963804-938C-498D-8C7A-6225775D3767}" type="slidenum">
              <a:rPr lang="en-US" altLang="zh-CN" sz="1200"/>
              <a:pPr algn="r" eaLnBrk="1" hangingPunct="1"/>
              <a:t>73</a:t>
            </a:fld>
            <a:endParaRPr lang="en-US" altLang="zh-CN" sz="120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单位矩阵在矩阵乘法中有类似于数</a:t>
            </a:r>
            <a:r>
              <a:rPr lang="en-US" altLang="zh-CN" smtClean="0"/>
              <a:t>1</a:t>
            </a:r>
            <a:r>
              <a:rPr lang="zh-CN" altLang="en-US" smtClean="0"/>
              <a:t>的性质。</a:t>
            </a:r>
          </a:p>
        </p:txBody>
      </p:sp>
    </p:spTree>
    <p:extLst>
      <p:ext uri="{BB962C8B-B14F-4D97-AF65-F5344CB8AC3E}">
        <p14:creationId xmlns:p14="http://schemas.microsoft.com/office/powerpoint/2010/main" val="30475502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0A0A6595-ECA2-4024-9B3D-DD8E743716CF}" type="slidenum">
              <a:rPr lang="en-US" altLang="zh-CN" sz="1200"/>
              <a:pPr algn="r" eaLnBrk="1" hangingPunct="1"/>
              <a:t>74</a:t>
            </a:fld>
            <a:endParaRPr lang="en-US" altLang="zh-CN" sz="1200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若用定义验证矩阵可逆就要寻找使得定义中等式成立的矩阵，这个过程不仅验证了矩阵的可逆性，同时也得到了可逆矩阵的一个逆矩阵。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在数的运算中我们也称乘积等于</a:t>
            </a:r>
            <a:r>
              <a:rPr lang="en-US" altLang="zh-CN" smtClean="0"/>
              <a:t>1</a:t>
            </a:r>
            <a:r>
              <a:rPr lang="zh-CN" altLang="en-US" smtClean="0"/>
              <a:t>的两个数互为倒数。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一个方阵的逆矩阵是与其同阶的方阵。</a:t>
            </a: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8999643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AD1A4BAD-5D02-4646-8C92-DE206C21F665}" type="slidenum">
              <a:rPr lang="en-US" altLang="zh-CN" sz="1200"/>
              <a:pPr algn="r" eaLnBrk="1" hangingPunct="1"/>
              <a:t>75</a:t>
            </a:fld>
            <a:endParaRPr lang="en-US" altLang="zh-CN" sz="1200"/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反证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9398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6DBF5E1-5495-470A-A500-7B51C075F5DA}" type="slidenum">
              <a:rPr lang="en-US" altLang="zh-CN" sz="1200"/>
              <a:pPr algn="r" eaLnBrk="1" hangingPunct="1"/>
              <a:t>76</a:t>
            </a:fld>
            <a:endParaRPr lang="en-US" altLang="zh-CN" sz="1200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037421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3FDE0455-B6A3-49D9-A961-6D6E89889302}" type="slidenum">
              <a:rPr lang="en-US" altLang="zh-CN" sz="1200"/>
              <a:pPr algn="r" eaLnBrk="1" hangingPunct="1"/>
              <a:t>77</a:t>
            </a:fld>
            <a:endParaRPr lang="en-US" altLang="zh-CN" sz="120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在矩阵可逆的定义中，存在的矩阵</a:t>
            </a:r>
            <a:r>
              <a:rPr lang="en-US" altLang="zh-CN" dirty="0" smtClean="0"/>
              <a:t>B</a:t>
            </a:r>
            <a:r>
              <a:rPr lang="zh-CN" altLang="en-US" dirty="0" smtClean="0"/>
              <a:t>有多少？</a:t>
            </a:r>
          </a:p>
        </p:txBody>
      </p:sp>
    </p:spTree>
    <p:extLst>
      <p:ext uri="{BB962C8B-B14F-4D97-AF65-F5344CB8AC3E}">
        <p14:creationId xmlns:p14="http://schemas.microsoft.com/office/powerpoint/2010/main" val="13776340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3FDE0455-B6A3-49D9-A961-6D6E89889302}" type="slidenum">
              <a:rPr lang="en-US" altLang="zh-CN" sz="1200"/>
              <a:pPr algn="r" eaLnBrk="1" hangingPunct="1"/>
              <a:t>78</a:t>
            </a:fld>
            <a:endParaRPr lang="en-US" altLang="zh-CN" sz="120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在矩阵可逆的定义中，存在的矩阵</a:t>
            </a:r>
            <a:r>
              <a:rPr lang="en-US" altLang="zh-CN" dirty="0" smtClean="0"/>
              <a:t>B</a:t>
            </a:r>
            <a:r>
              <a:rPr lang="zh-CN" altLang="en-US" dirty="0" smtClean="0"/>
              <a:t>有多少？</a:t>
            </a:r>
          </a:p>
        </p:txBody>
      </p:sp>
    </p:spTree>
    <p:extLst>
      <p:ext uri="{BB962C8B-B14F-4D97-AF65-F5344CB8AC3E}">
        <p14:creationId xmlns:p14="http://schemas.microsoft.com/office/powerpoint/2010/main" val="13776340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1CEC340-5D9F-42D8-A63B-01A35AF40D1C}" type="slidenum">
              <a:rPr lang="en-US" altLang="zh-CN" sz="1200"/>
              <a:pPr algn="r" eaLnBrk="1" hangingPunct="1"/>
              <a:t>79</a:t>
            </a:fld>
            <a:endParaRPr lang="en-US" altLang="zh-CN" sz="120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48100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E53AA9-2132-4FDD-B4D5-1F9047AECEF0}" type="slidenum">
              <a:rPr lang="en-US" altLang="zh-CN">
                <a:solidFill>
                  <a:srgbClr val="000000"/>
                </a:solidFill>
              </a:rPr>
              <a:pPr/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393186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57B5CCDE-4589-4F7C-8969-356A17611666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80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569881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1D11A88A-421F-4172-B513-597A207A98EE}" type="slidenum">
              <a:rPr lang="en-US" altLang="zh-CN" sz="1200"/>
              <a:pPr algn="r" eaLnBrk="1" hangingPunct="1"/>
              <a:t>81</a:t>
            </a:fld>
            <a:endParaRPr lang="en-US" altLang="zh-CN" sz="1200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性质</a:t>
            </a:r>
            <a:r>
              <a:rPr lang="en-US" altLang="zh-CN" smtClean="0"/>
              <a:t>2.2.2</a:t>
            </a:r>
            <a:r>
              <a:rPr lang="zh-CN" altLang="en-US" smtClean="0"/>
              <a:t>相当于矩阵乘法的消去率。</a:t>
            </a:r>
          </a:p>
        </p:txBody>
      </p:sp>
    </p:spTree>
    <p:extLst>
      <p:ext uri="{BB962C8B-B14F-4D97-AF65-F5344CB8AC3E}">
        <p14:creationId xmlns:p14="http://schemas.microsoft.com/office/powerpoint/2010/main" val="26506482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5102DBD8-C6C8-41A8-A361-6CD6C05572A7}" type="slidenum">
              <a:rPr lang="en-US" altLang="zh-CN" sz="1200"/>
              <a:pPr algn="r" eaLnBrk="1" hangingPunct="1"/>
              <a:t>82</a:t>
            </a:fld>
            <a:endParaRPr lang="en-US" altLang="zh-CN" sz="1200"/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667202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624787C-5BED-4E1A-8439-D756A4CB9DC2}" type="slidenum">
              <a:rPr lang="en-US" altLang="zh-CN" sz="1200"/>
              <a:pPr algn="r" eaLnBrk="1" hangingPunct="1"/>
              <a:t>83</a:t>
            </a:fld>
            <a:endParaRPr lang="en-US" altLang="zh-CN" sz="1200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420933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86091ED1-1897-4729-9592-A3CA474DF556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84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909281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47565BBD-ACFE-4F71-83BB-D0E3009CC4BD}" type="slidenum">
              <a:rPr lang="en-US" altLang="zh-CN" sz="1200"/>
              <a:pPr algn="r" eaLnBrk="1" hangingPunct="1"/>
              <a:t>85</a:t>
            </a:fld>
            <a:endParaRPr lang="en-US" altLang="zh-CN" sz="120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699046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mtClean="0"/>
              <a:t>逆矩阵在矩阵论中是非常重要的，而如何判断矩阵是可逆的，而可逆的时候又如何得到可逆矩阵的逆矩阵，这就是本章余下部分要处理的问题。</a:t>
            </a:r>
          </a:p>
          <a:p>
            <a:r>
              <a:rPr lang="zh-CN" altLang="en-US" smtClean="0"/>
              <a:t>在逆矩阵的讨论中，矩阵的初等变换起到非常重要的作用，而如何通过矩阵的运算实现矩阵的初等变换</a:t>
            </a:r>
            <a:r>
              <a:rPr lang="en-US" altLang="zh-CN" smtClean="0"/>
              <a:t>?</a:t>
            </a:r>
          </a:p>
          <a:p>
            <a:r>
              <a:rPr lang="zh-CN" altLang="en-US" smtClean="0"/>
              <a:t>本节我们将首先引入初等矩阵的概念，然后利用初等矩阵将矩阵的初等变换转换成矩阵乘法运算，这为我们判断矩阵可逆以及求逆矩阵提供了基础。</a:t>
            </a:r>
          </a:p>
        </p:txBody>
      </p:sp>
    </p:spTree>
    <p:extLst>
      <p:ext uri="{BB962C8B-B14F-4D97-AF65-F5344CB8AC3E}">
        <p14:creationId xmlns:p14="http://schemas.microsoft.com/office/powerpoint/2010/main" val="35070508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07C5FA7-9F85-47DF-9269-C8B565AD7054}" type="slidenum">
              <a:rPr lang="en-US" altLang="zh-CN" sz="1200"/>
              <a:pPr algn="r" eaLnBrk="1" hangingPunct="1"/>
              <a:t>87</a:t>
            </a:fld>
            <a:endParaRPr lang="en-US" altLang="zh-CN" sz="1200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778537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6E7E659-B864-48EE-A4C4-402F4273283E}" type="slidenum">
              <a:rPr lang="en-US" altLang="zh-CN" sz="1200"/>
              <a:pPr algn="r" eaLnBrk="1" hangingPunct="1"/>
              <a:t>88</a:t>
            </a:fld>
            <a:endParaRPr lang="en-US" altLang="zh-CN" sz="120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在矩阵的讨论中，矩阵的初等变换起到非常重要的作用，但是初等变换在矩阵理论的讨论方面不容易表示，本节将引入初等矩阵，从而将矩阵的初等变换通过矩阵的乘法运算来实现。</a:t>
            </a:r>
          </a:p>
        </p:txBody>
      </p:sp>
    </p:spTree>
    <p:extLst>
      <p:ext uri="{BB962C8B-B14F-4D97-AF65-F5344CB8AC3E}">
        <p14:creationId xmlns:p14="http://schemas.microsoft.com/office/powerpoint/2010/main" val="8734498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4CDDF0A3-B487-496F-95EF-21CE8420701F}" type="slidenum">
              <a:rPr lang="en-US" altLang="zh-CN" sz="1200"/>
              <a:pPr algn="r" eaLnBrk="1" hangingPunct="1"/>
              <a:t>89</a:t>
            </a:fld>
            <a:endParaRPr lang="en-US" altLang="zh-CN" sz="1200"/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680911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6852F0-A89D-484B-986C-55BBC47871CD}" type="slidenum">
              <a:rPr lang="en-US" altLang="zh-CN">
                <a:solidFill>
                  <a:srgbClr val="000000"/>
                </a:solidFill>
              </a:rPr>
              <a:pPr/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140651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8E58C137-2A8A-42A2-8142-2560BF62C62F}" type="slidenum">
              <a:rPr lang="en-US" altLang="zh-CN" sz="1200"/>
              <a:pPr algn="r" eaLnBrk="1" hangingPunct="1"/>
              <a:t>90</a:t>
            </a:fld>
            <a:endParaRPr lang="en-US" altLang="zh-CN" sz="1200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4652081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63120313-99CD-4F2C-A870-35F1923AA0AD}" type="slidenum">
              <a:rPr lang="en-US" altLang="zh-CN" sz="1200"/>
              <a:pPr algn="r" eaLnBrk="1" hangingPunct="1"/>
              <a:t>91</a:t>
            </a:fld>
            <a:endParaRPr lang="en-US" altLang="zh-CN" sz="120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i="1" smtClean="0"/>
              <a:t>i </a:t>
            </a:r>
            <a:r>
              <a:rPr lang="en-US" altLang="zh-CN" smtClean="0"/>
              <a:t>&gt;</a:t>
            </a:r>
            <a:r>
              <a:rPr lang="en-US" altLang="zh-CN" i="1" smtClean="0"/>
              <a:t>j </a:t>
            </a:r>
            <a:r>
              <a:rPr lang="zh-CN" altLang="en-US" smtClean="0"/>
              <a:t>时。教材上遗漏了此情形，让学生抄写在教材上相关位置。</a:t>
            </a:r>
          </a:p>
        </p:txBody>
      </p:sp>
    </p:spTree>
    <p:extLst>
      <p:ext uri="{BB962C8B-B14F-4D97-AF65-F5344CB8AC3E}">
        <p14:creationId xmlns:p14="http://schemas.microsoft.com/office/powerpoint/2010/main" val="318979268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16EE2DD8-4411-4CC4-82F2-1EF481D6A6D6}" type="slidenum">
              <a:rPr lang="en-US" altLang="zh-CN" sz="1200"/>
              <a:pPr algn="r" eaLnBrk="1" hangingPunct="1"/>
              <a:t>92</a:t>
            </a:fld>
            <a:endParaRPr lang="en-US" altLang="zh-CN" sz="1200"/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左行右列：初等矩阵左</a:t>
            </a:r>
            <a:r>
              <a:rPr lang="en-US" altLang="zh-CN" dirty="0" smtClean="0"/>
              <a:t>(</a:t>
            </a:r>
            <a:r>
              <a:rPr lang="zh-CN" altLang="en-US" dirty="0" smtClean="0"/>
              <a:t>右</a:t>
            </a:r>
            <a:r>
              <a:rPr lang="en-US" altLang="zh-CN" dirty="0" smtClean="0"/>
              <a:t>)</a:t>
            </a:r>
            <a:r>
              <a:rPr lang="zh-CN" altLang="en-US" dirty="0" smtClean="0"/>
              <a:t>乘一个矩阵相当于对矩阵实施一次与得到该初等矩阵相同的初等行</a:t>
            </a:r>
            <a:r>
              <a:rPr lang="en-US" altLang="zh-CN" dirty="0" smtClean="0"/>
              <a:t>(</a:t>
            </a:r>
            <a:r>
              <a:rPr lang="zh-CN" altLang="en-US" dirty="0" smtClean="0"/>
              <a:t>列</a:t>
            </a:r>
            <a:r>
              <a:rPr lang="en-US" altLang="zh-CN" dirty="0" smtClean="0"/>
              <a:t>)</a:t>
            </a:r>
            <a:r>
              <a:rPr lang="zh-CN" altLang="en-US" dirty="0" smtClean="0"/>
              <a:t>变换。</a:t>
            </a:r>
          </a:p>
        </p:txBody>
      </p:sp>
    </p:spTree>
    <p:extLst>
      <p:ext uri="{BB962C8B-B14F-4D97-AF65-F5344CB8AC3E}">
        <p14:creationId xmlns:p14="http://schemas.microsoft.com/office/powerpoint/2010/main" val="36234655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0A359B7C-C5C5-49D2-A6FD-5BEA40074ADD}" type="slidenum">
              <a:rPr lang="en-US" altLang="zh-CN" sz="1200"/>
              <a:pPr algn="r" eaLnBrk="1" hangingPunct="1"/>
              <a:t>93</a:t>
            </a:fld>
            <a:endParaRPr lang="en-US" altLang="zh-CN" sz="1200"/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120459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06BB41C-BD10-4A71-B293-326D54719C43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94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利用分块矩阵计算</a:t>
            </a:r>
          </a:p>
        </p:txBody>
      </p:sp>
    </p:spTree>
    <p:extLst>
      <p:ext uri="{BB962C8B-B14F-4D97-AF65-F5344CB8AC3E}">
        <p14:creationId xmlns:p14="http://schemas.microsoft.com/office/powerpoint/2010/main" val="215140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30E54944-EC1D-4934-BB5E-5E6B2527ACBE}" type="slidenum">
              <a:rPr lang="en-US" altLang="zh-CN" sz="1200"/>
              <a:pPr algn="r" eaLnBrk="1" hangingPunct="1"/>
              <a:t>95</a:t>
            </a:fld>
            <a:endParaRPr lang="en-US" altLang="zh-CN" sz="1200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左行右列</a:t>
            </a:r>
          </a:p>
        </p:txBody>
      </p:sp>
    </p:spTree>
    <p:extLst>
      <p:ext uri="{BB962C8B-B14F-4D97-AF65-F5344CB8AC3E}">
        <p14:creationId xmlns:p14="http://schemas.microsoft.com/office/powerpoint/2010/main" val="386144419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CE41F36A-E115-4F3B-B604-B4A9D932FE5A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96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5622920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C2BC2B46-064F-46B6-903B-BE8001D85D98}" type="slidenum">
              <a:rPr lang="en-US" altLang="zh-CN" sz="1200">
                <a:solidFill>
                  <a:srgbClr val="000000"/>
                </a:solidFill>
              </a:rPr>
              <a:pPr algn="r" eaLnBrk="1" hangingPunct="1"/>
              <a:t>97</a:t>
            </a:fld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左行右列</a:t>
            </a:r>
          </a:p>
        </p:txBody>
      </p:sp>
    </p:spTree>
    <p:extLst>
      <p:ext uri="{BB962C8B-B14F-4D97-AF65-F5344CB8AC3E}">
        <p14:creationId xmlns:p14="http://schemas.microsoft.com/office/powerpoint/2010/main" val="38467782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071055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20CACA5-1B62-459E-872D-F83F558F204D}" type="slidenum">
              <a:rPr lang="en-US" altLang="zh-CN" sz="1200"/>
              <a:pPr algn="r" eaLnBrk="1" hangingPunct="1"/>
              <a:t>99</a:t>
            </a:fld>
            <a:endParaRPr lang="en-US" altLang="zh-CN" sz="1200"/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smtClean="0"/>
              <a:t>若行等价作为矩阵之间的关系，其满足：</a:t>
            </a:r>
            <a:r>
              <a:rPr lang="en-US" altLang="zh-CN" smtClean="0"/>
              <a:t>1. </a:t>
            </a:r>
            <a:r>
              <a:rPr lang="zh-CN" altLang="en-US" smtClean="0"/>
              <a:t>反身性；</a:t>
            </a:r>
            <a:r>
              <a:rPr lang="en-US" altLang="zh-CN" smtClean="0"/>
              <a:t>2. </a:t>
            </a:r>
            <a:r>
              <a:rPr lang="zh-CN" altLang="en-US" smtClean="0"/>
              <a:t>对称性；</a:t>
            </a:r>
            <a:r>
              <a:rPr lang="en-US" altLang="zh-CN" smtClean="0"/>
              <a:t>3. </a:t>
            </a:r>
            <a:r>
              <a:rPr lang="zh-CN" altLang="en-US" smtClean="0"/>
              <a:t>传递性。</a:t>
            </a:r>
          </a:p>
        </p:txBody>
      </p:sp>
    </p:spTree>
    <p:extLst>
      <p:ext uri="{BB962C8B-B14F-4D97-AF65-F5344CB8AC3E}">
        <p14:creationId xmlns:p14="http://schemas.microsoft.com/office/powerpoint/2010/main" val="364485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0" y="0"/>
          <a:ext cx="91440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71" name="Image" r:id="rId3" imgW="13003175" imgH="6933333" progId="">
                  <p:embed/>
                </p:oleObj>
              </mc:Choice>
              <mc:Fallback>
                <p:oleObj name="Image" r:id="rId3" imgW="13003175" imgH="6933333" progId="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81000" y="228600"/>
            <a:ext cx="2967038" cy="457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中宋" pitchFamily="2" charset="-122"/>
              </a:rPr>
              <a:t>Shenzhen  University</a:t>
            </a:r>
          </a:p>
        </p:txBody>
      </p:sp>
      <p:pic>
        <p:nvPicPr>
          <p:cNvPr id="5" name="Picture 5" descr="5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7500" y="1743075"/>
            <a:ext cx="139065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transfile?id=0028410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068638"/>
            <a:ext cx="6300788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72000" y="4941888"/>
            <a:ext cx="457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1"/>
              </a:buClr>
              <a:buFont typeface="Wingdings" pitchFamily="2" charset="2"/>
              <a:buChar char="u"/>
              <a:defRPr/>
            </a:pPr>
            <a:r>
              <a:rPr kumimoji="0" lang="en-US" altLang="zh-CN" sz="4400" smtClean="0">
                <a:latin typeface="Arial" charset="0"/>
                <a:ea typeface="黑体" pitchFamily="2" charset="-122"/>
              </a:rPr>
              <a:t> </a:t>
            </a:r>
            <a:r>
              <a:rPr kumimoji="0" lang="zh-CN" altLang="en-US" sz="4400" smtClean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主讲</a:t>
            </a:r>
            <a:r>
              <a:rPr kumimoji="0" lang="zh-CN" altLang="en-US" sz="4400" smtClean="0">
                <a:solidFill>
                  <a:schemeClr val="bg1"/>
                </a:solidFill>
                <a:ea typeface="黑体" pitchFamily="2" charset="-122"/>
              </a:rPr>
              <a:t>：</a:t>
            </a:r>
            <a:r>
              <a:rPr kumimoji="0" lang="zh-CN" altLang="en-US" sz="4400" smtClean="0">
                <a:solidFill>
                  <a:schemeClr val="bg1"/>
                </a:solidFill>
                <a:latin typeface="Arial" charset="0"/>
                <a:ea typeface="华文行楷" pitchFamily="2" charset="-122"/>
              </a:rPr>
              <a:t>张文俊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 rot="16200000">
            <a:off x="6947695" y="2564606"/>
            <a:ext cx="792162" cy="1800225"/>
          </a:xfrm>
          <a:prstGeom prst="moon">
            <a:avLst>
              <a:gd name="adj" fmla="val 50000"/>
            </a:avLst>
          </a:prstGeom>
          <a:solidFill>
            <a:srgbClr val="265A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6227763" y="3573463"/>
            <a:ext cx="2916237" cy="1295400"/>
          </a:xfrm>
          <a:prstGeom prst="rect">
            <a:avLst/>
          </a:prstGeom>
          <a:solidFill>
            <a:srgbClr val="265A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264275" y="3068638"/>
            <a:ext cx="215900" cy="576262"/>
          </a:xfrm>
          <a:prstGeom prst="rect">
            <a:avLst/>
          </a:prstGeom>
          <a:solidFill>
            <a:srgbClr val="2355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6372225" y="3284538"/>
            <a:ext cx="287338" cy="360362"/>
          </a:xfrm>
          <a:prstGeom prst="rect">
            <a:avLst/>
          </a:prstGeom>
          <a:solidFill>
            <a:srgbClr val="2355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8316913" y="3068638"/>
            <a:ext cx="827087" cy="504825"/>
          </a:xfrm>
          <a:prstGeom prst="rect">
            <a:avLst/>
          </a:prstGeom>
          <a:solidFill>
            <a:srgbClr val="265A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7885113" y="3068638"/>
            <a:ext cx="790575" cy="504825"/>
          </a:xfrm>
          <a:prstGeom prst="triangle">
            <a:avLst>
              <a:gd name="adj" fmla="val 50000"/>
            </a:avLst>
          </a:prstGeom>
          <a:solidFill>
            <a:srgbClr val="265A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4" name="WordArt 14"/>
          <p:cNvSpPr>
            <a:spLocks noChangeArrowheads="1" noChangeShapeType="1" noTextEdit="1"/>
          </p:cNvSpPr>
          <p:nvPr/>
        </p:nvSpPr>
        <p:spPr bwMode="auto">
          <a:xfrm>
            <a:off x="6227763" y="3644900"/>
            <a:ext cx="1828800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/>
                <a:ea typeface="隶书"/>
              </a:rPr>
              <a:t>数 学 与</a:t>
            </a:r>
          </a:p>
          <a:p>
            <a:pPr algn="ctr"/>
            <a:r>
              <a:rPr lang="zh-CN" altLang="en-US" sz="36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/>
                <a:ea typeface="隶书"/>
              </a:rPr>
              <a:t>统计</a:t>
            </a:r>
          </a:p>
        </p:txBody>
      </p:sp>
      <p:sp>
        <p:nvSpPr>
          <p:cNvPr id="15" name="WordArt 15"/>
          <p:cNvSpPr>
            <a:spLocks noChangeArrowheads="1" noChangeShapeType="1" noTextEdit="1"/>
          </p:cNvSpPr>
          <p:nvPr/>
        </p:nvSpPr>
        <p:spPr bwMode="auto">
          <a:xfrm>
            <a:off x="8210550" y="3644900"/>
            <a:ext cx="754063" cy="9366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/>
                <a:ea typeface="隶书"/>
              </a:rPr>
              <a:t>学院</a:t>
            </a: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0" y="3068638"/>
            <a:ext cx="6516688" cy="0"/>
          </a:xfrm>
          <a:prstGeom prst="line">
            <a:avLst/>
          </a:prstGeom>
          <a:noFill/>
          <a:ln w="76200" cmpd="tri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8243888" y="3074988"/>
            <a:ext cx="900112" cy="0"/>
          </a:xfrm>
          <a:prstGeom prst="line">
            <a:avLst/>
          </a:prstGeom>
          <a:noFill/>
          <a:ln w="76200" cmpd="tri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0" y="4797425"/>
            <a:ext cx="9144000" cy="215900"/>
          </a:xfrm>
          <a:prstGeom prst="rect">
            <a:avLst/>
          </a:prstGeom>
          <a:gradFill rotWithShape="1">
            <a:gsLst>
              <a:gs pos="0">
                <a:srgbClr val="265A70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6011863" y="6278563"/>
            <a:ext cx="3132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0" lang="en-US" altLang="zh-CN" sz="3200" b="1" smtClean="0">
                <a:solidFill>
                  <a:schemeClr val="bg1"/>
                </a:solidFill>
              </a:rPr>
              <a:t>zwj@szu.edu.cn</a:t>
            </a: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ltGray">
          <a:xfrm>
            <a:off x="0" y="4919663"/>
            <a:ext cx="9144000" cy="1951037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572000" y="5084763"/>
            <a:ext cx="457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bg1"/>
              </a:buClr>
              <a:buSzPts val="4400"/>
              <a:buFont typeface="Wingdings" pitchFamily="2" charset="2"/>
              <a:buChar char="u"/>
              <a:defRPr/>
            </a:pPr>
            <a:r>
              <a:rPr kumimoji="0" lang="en-US" altLang="zh-CN" sz="4400" dirty="0" smtClean="0">
                <a:solidFill>
                  <a:srgbClr val="000099"/>
                </a:solidFill>
                <a:latin typeface="Arial" charset="0"/>
                <a:ea typeface="黑体" pitchFamily="2" charset="-122"/>
              </a:rPr>
              <a:t> </a:t>
            </a:r>
            <a:r>
              <a:rPr kumimoji="0" lang="zh-CN" altLang="en-US" sz="4400" dirty="0" smtClean="0">
                <a:solidFill>
                  <a:srgbClr val="000099"/>
                </a:solidFill>
                <a:latin typeface="Arial" charset="0"/>
                <a:ea typeface="黑体" pitchFamily="2" charset="-122"/>
              </a:rPr>
              <a:t>主讲</a:t>
            </a:r>
            <a:r>
              <a:rPr kumimoji="0" lang="zh-CN" altLang="en-US" sz="4400" dirty="0" smtClean="0">
                <a:solidFill>
                  <a:srgbClr val="000099"/>
                </a:solidFill>
                <a:ea typeface="黑体" pitchFamily="2" charset="-122"/>
              </a:rPr>
              <a:t>：</a:t>
            </a:r>
            <a:r>
              <a:rPr kumimoji="0" lang="zh-CN" altLang="en-US" sz="4400" dirty="0" smtClean="0">
                <a:solidFill>
                  <a:srgbClr val="000099"/>
                </a:solidFill>
                <a:latin typeface="Arial" charset="0"/>
                <a:ea typeface="华文行楷" pitchFamily="2" charset="-122"/>
              </a:rPr>
              <a:t>胡鹏彦</a:t>
            </a:r>
            <a:endParaRPr kumimoji="0" lang="zh-CN" altLang="en-US" sz="1800" dirty="0" smtClean="0">
              <a:latin typeface="Arial" charset="0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gray">
          <a:xfrm>
            <a:off x="684213" y="6092825"/>
            <a:ext cx="785653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en-US" altLang="zh-CN" sz="2800" b="1" dirty="0" smtClean="0">
                <a:solidFill>
                  <a:srgbClr val="FF3300"/>
                </a:solidFill>
                <a:latin typeface="Verdana" pitchFamily="34" charset="0"/>
              </a:rPr>
              <a:t>pyhu@szu.edu.cn</a:t>
            </a:r>
            <a:endParaRPr kumimoji="0" lang="en-US" altLang="zh-CN" sz="1800" dirty="0" smtClean="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0" y="4941888"/>
            <a:ext cx="9144000" cy="0"/>
          </a:xfrm>
          <a:prstGeom prst="line">
            <a:avLst/>
          </a:prstGeom>
          <a:noFill/>
          <a:ln w="76200" cmpd="tri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228600" y="3276600"/>
            <a:ext cx="8686800" cy="762000"/>
          </a:xfrm>
          <a:effectLst>
            <a:outerShdw dist="71842" dir="2700000" algn="ctr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7739B-638B-47CA-86AA-2B8DC4FD72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C58DFE-E4E4-4183-9003-0B7F796F79C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0354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5245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524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2E2D90-4A96-447C-A563-49A76F98D92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205740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B3A4A-00C7-4203-AA52-DD538C65CB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3A637-7A58-415D-9798-9A025420B0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DD2C8-A5B4-4348-A8EC-EC8A5030B0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EE48F-5C14-4404-988B-9BEF5EB9B8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98E38-924D-4DE0-91FD-A86E0A7602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099FC-DA54-4C2D-819F-0514597EC7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5CA50-7831-44E2-A35F-205748C779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7DAD4-8039-4EB2-A407-ED5534CF47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739EF6-C172-4EEA-BF0D-F0C3A77972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61F67-5B63-4257-9914-6455FB5AC0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C71B00-B5F8-4854-9F2F-ABD416F010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18A35-0232-4D24-8C55-14E2405F1E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A7E54-009D-4B9C-99EB-4E934246A6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38600" y="990600"/>
            <a:ext cx="4876800" cy="2438400"/>
          </a:xfrm>
          <a:effectLst>
            <a:outerShdw dist="35921" dir="2700000" algn="ctr" rotWithShape="0">
              <a:schemeClr val="bg1"/>
            </a:outerShdw>
          </a:effectLst>
        </p:spPr>
        <p:txBody>
          <a:bodyPr/>
          <a:lstStyle>
            <a:lvl1pPr>
              <a:defRPr sz="2400">
                <a:solidFill>
                  <a:schemeClr val="tx1"/>
                </a:solidFill>
                <a:ea typeface="华文新魏" pitchFamily="2" charset="-122"/>
                <a:cs typeface="宋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648200"/>
            <a:ext cx="6858000" cy="609600"/>
          </a:xfrm>
        </p:spPr>
        <p:txBody>
          <a:bodyPr/>
          <a:lstStyle>
            <a:lvl1pPr marL="0" indent="0" algn="r">
              <a:buFontTx/>
              <a:buNone/>
              <a:defRPr sz="2400" i="1">
                <a:solidFill>
                  <a:srgbClr val="4776EB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9010B-B218-4039-9AF2-8399F6AEA4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A022D-BD29-46E3-B70B-DD5EA11138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F5600-E0F4-4995-99B3-EFAC870E1A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8F1BD-875E-4749-928A-BC12393806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1A2468-CDCF-4BD9-8F23-5AA0263EBA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9D829-BEBD-4E47-85B7-8D3E41D13E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88A83-CE81-40F0-8537-8E7748A507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15F68-CC49-49A0-822E-7D7E557417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4BFCC-04F7-4F85-900E-6110EE4C3E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CB14C-0232-4F5F-A317-36E9C8A709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5245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524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902E0-C8BF-48B7-BB44-2CC902FE0C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38600" y="990600"/>
            <a:ext cx="4876800" cy="2438400"/>
          </a:xfrm>
          <a:effectLst>
            <a:outerShdw dist="35921" dir="2700000" algn="ctr" rotWithShape="0">
              <a:schemeClr val="bg1"/>
            </a:outerShdw>
          </a:effectLst>
        </p:spPr>
        <p:txBody>
          <a:bodyPr/>
          <a:lstStyle>
            <a:lvl1pPr>
              <a:defRPr sz="2400">
                <a:solidFill>
                  <a:schemeClr val="tx1"/>
                </a:solidFill>
                <a:ea typeface="华文新魏" pitchFamily="2" charset="-122"/>
                <a:cs typeface="宋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648200"/>
            <a:ext cx="6858000" cy="609600"/>
          </a:xfrm>
        </p:spPr>
        <p:txBody>
          <a:bodyPr/>
          <a:lstStyle>
            <a:lvl1pPr marL="0" indent="0" algn="r">
              <a:buFontTx/>
              <a:buNone/>
              <a:defRPr sz="2400" i="1">
                <a:solidFill>
                  <a:srgbClr val="4776EB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1B0EE-49F3-4B72-BCD8-48814B5598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DAE92-7105-4978-80AD-095540962A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FAF6B-616E-40E2-B637-B61FA6FCDF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AED8C-86B3-490B-8247-0D810A9C4B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1810E-7595-4D5C-8A1B-2929262880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C0260-911C-4B62-A3C2-21BB226D4E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06E55-8F73-413F-8450-64BBCCC576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FC412-78FD-4EFF-8183-369EFFB36F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ED278-E5E2-46AA-8383-FBF097D7BF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F00F3-341D-4AB5-BEF4-054948B58C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CEE335-F5A4-403D-9406-21752E5E42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5245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524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C5D64-DBD3-4760-845F-AAE045E90A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6CBE2C-8371-448C-9AE0-729FA6FB8B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AC135-BC45-452F-94CB-7EAEEA40FD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445F1-4C7C-4478-9275-54A4B2EF2E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BC475D-0584-486D-8691-021BF182D1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33524-B65E-4C9C-96B0-4342A030FB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A4053-6911-460B-80F4-0291A52608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03D0F-C379-4895-9F16-4277CA6066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A559C-30F0-4E3C-A7E5-0AB5F21997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FCFBE-9BAB-4300-AAAF-3517662CE2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E14CF-78F2-4FEE-BA45-A89FDC5545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83D9A-0687-4EAF-8552-65F736A67F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5245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524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8B510-A0EE-4307-AF5C-412C45F1F5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2B82D-F841-4858-B868-1536C64C58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5A463-5067-4650-834D-D9E1EC2AB8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45E25-341D-483D-BEE7-6A580389B4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EC5C6-FBCD-4E7A-8E23-74C84FB11E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C4322-594A-43F5-B828-B91A7CD1DD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78DD3-F01B-458E-BEE5-3289BE3BA2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90076-4986-4DE0-8D65-9A8EBC77E7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55D31D-7A8B-4C85-872D-746FB8273A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C3B97-3C5A-4596-AA22-E9225FED17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348EB-0D96-4F48-862C-52D05875C8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3CBE8-9C5D-4A61-88A1-1A29B1F1BD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5D4380-B1E0-4BE8-869E-1E11BE9B69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1AB03-B2AD-43ED-B2B7-D0BAAF9684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84BAF-1548-4D4A-9D39-6D53A130B4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899AF-081A-4634-AFF1-080E1A941F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9B35C-28D8-44BC-9A27-FEC2391D57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73DFC-20C5-435C-8E42-B3057E89BA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A22E9-AFAF-4266-970A-0368BF7394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8C9B4-0366-4052-A41C-FDFD39B67C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F0C155-2B16-4C55-B47D-6E581C6995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A3D90-2618-4E60-BD01-81F10735F6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A3626-DD5E-4708-B3EF-545599F056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E6CB0-D8C8-4313-990F-92F3FF812D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7DC826-5127-465D-B068-D760464E12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5245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524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C944A-E840-43E1-8A3B-42390EA1B1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04369-6002-4D9F-B682-0C20FA29E9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622523-6330-4DC8-A407-B2F47469BC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F9FBD-8263-4D57-B65A-C1DC71B507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9B4E9-E02D-4932-A5EB-726DCB7719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168C2-6B98-41B8-9A70-6C560AFE77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548C3-5BA5-4257-A949-91FC6330A6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3DFCB2-2F1C-457D-BCFA-EAB731DE64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5848E-E056-4AD5-BA9F-B7B22DBCA4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1ED6A-6DEA-4FC0-B7C6-D2D53D014F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628BB8-CDCA-4AEF-9289-9AA0379DBC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EE25F-E9F6-445A-9BC3-44F2D9CF2A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4FC41-6959-4A21-8AC1-601E8F682E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www.themegallery.com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5245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5245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26920-301D-4D7A-B2F1-507468C92C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D0583C-3218-4F8A-BFC2-071D049677D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380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D6A1F6-CDE8-425B-9D40-CE44628ED73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975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B74622-E94C-4251-8323-9D4B102610D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1226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862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15FE1A-F026-4973-85D5-B875BD46676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8362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BB38FE-E8AB-4A96-BD7E-F865423CBEB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579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89AAEA-B0B9-46EC-8E9E-45AD2ACD938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44442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21BDA0-3748-4AB0-B955-3CB03281720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80393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C81D6D-8A78-469C-BC1C-2B5FAAD0C0F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915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C890F6-6D93-438F-B4DD-7209F3E80D9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8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8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 flipV="1">
            <a:off x="0" y="1065213"/>
            <a:ext cx="9144000" cy="873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ltGray">
          <a:xfrm>
            <a:off x="0" y="109696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0" y="0"/>
          <a:ext cx="91440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Image" r:id="rId14" imgW="12749206" imgH="2323810" progId="">
                  <p:embed/>
                </p:oleObj>
              </mc:Choice>
              <mc:Fallback>
                <p:oleObj name="Image" r:id="rId14" imgW="12749206" imgH="2323810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AAE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1D528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DDDDD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6215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705600" y="6508750"/>
            <a:ext cx="2057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1"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262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508750"/>
            <a:ext cx="2133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b="1" smtClean="0">
                <a:latin typeface="Verdana" pitchFamily="34" charset="0"/>
              </a:defRPr>
            </a:lvl1pPr>
          </a:lstStyle>
          <a:p>
            <a:pPr>
              <a:defRPr/>
            </a:pPr>
            <a:fld id="{B517757C-5DBC-4841-A2DF-CBB347C2F9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62153" name="Rectangle 9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7162800" y="1143000"/>
            <a:ext cx="1981200" cy="2286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b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www.themegallery.com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345" r:id="rId1"/>
    <p:sldLayoutId id="2147492258" r:id="rId2"/>
    <p:sldLayoutId id="2147492259" r:id="rId3"/>
    <p:sldLayoutId id="2147492260" r:id="rId4"/>
    <p:sldLayoutId id="2147492261" r:id="rId5"/>
    <p:sldLayoutId id="2147492262" r:id="rId6"/>
    <p:sldLayoutId id="2147492263" r:id="rId7"/>
    <p:sldLayoutId id="2147492264" r:id="rId8"/>
    <p:sldLayoutId id="2147492265" r:id="rId9"/>
    <p:sldLayoutId id="2147492266" r:id="rId10"/>
    <p:sldLayoutId id="2147492267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rgbClr val="000000"/>
          </a:solidFill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rgbClr val="000000"/>
          </a:solidFill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54864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7924800" cy="4533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70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0" sz="1400"/>
            </a:lvl1pPr>
          </a:lstStyle>
          <a:p>
            <a:fld id="{5FB33BF1-2CA7-474C-B01C-1AC45965940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981075"/>
            <a:ext cx="395288" cy="49418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2400" smtClean="0">
                <a:solidFill>
                  <a:srgbClr val="000000"/>
                </a:solidFill>
                <a:ea typeface="华文新魏" panose="02010800040101010101" pitchFamily="2" charset="-122"/>
                <a:cs typeface="宋体" panose="02010600030101010101" pitchFamily="2" charset="-122"/>
              </a:rPr>
              <a:t>第</a:t>
            </a:r>
          </a:p>
          <a:p>
            <a:pPr eaLnBrk="1" hangingPunct="1">
              <a:defRPr/>
            </a:pPr>
            <a:r>
              <a:rPr kumimoji="0" lang="zh-CN" altLang="en-US" sz="2400" smtClean="0">
                <a:solidFill>
                  <a:srgbClr val="000000"/>
                </a:solidFill>
                <a:ea typeface="华文新魏" panose="02010800040101010101" pitchFamily="2" charset="-122"/>
                <a:cs typeface="宋体" panose="02010600030101010101" pitchFamily="2" charset="-122"/>
              </a:rPr>
              <a:t>一</a:t>
            </a:r>
          </a:p>
          <a:p>
            <a:pPr eaLnBrk="1" hangingPunct="1">
              <a:defRPr/>
            </a:pPr>
            <a:r>
              <a:rPr kumimoji="0" lang="zh-CN" altLang="en-US" sz="2400" smtClean="0">
                <a:solidFill>
                  <a:srgbClr val="000000"/>
                </a:solidFill>
                <a:ea typeface="华文新魏" panose="02010800040101010101" pitchFamily="2" charset="-122"/>
                <a:cs typeface="宋体" panose="02010600030101010101" pitchFamily="2" charset="-122"/>
              </a:rPr>
              <a:t>章</a:t>
            </a:r>
            <a:br>
              <a:rPr kumimoji="0" lang="zh-CN" altLang="en-US" sz="2400" smtClean="0">
                <a:solidFill>
                  <a:srgbClr val="000000"/>
                </a:solidFill>
                <a:ea typeface="华文新魏" panose="02010800040101010101" pitchFamily="2" charset="-122"/>
                <a:cs typeface="宋体" panose="02010600030101010101" pitchFamily="2" charset="-122"/>
              </a:rPr>
            </a:br>
            <a:r>
              <a:rPr kumimoji="0" lang="zh-CN" altLang="en-US" sz="2400" smtClean="0">
                <a:solidFill>
                  <a:srgbClr val="000000"/>
                </a:solidFill>
                <a:ea typeface="华文新魏" panose="02010800040101010101" pitchFamily="2" charset="-122"/>
                <a:cs typeface="宋体" panose="02010600030101010101" pitchFamily="2" charset="-122"/>
              </a:rPr>
              <a:t>矩阵与初等变换</a:t>
            </a:r>
          </a:p>
        </p:txBody>
      </p:sp>
      <p:pic>
        <p:nvPicPr>
          <p:cNvPr id="6152" name="图片 8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2232025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282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2349" r:id="rId1"/>
    <p:sldLayoutId id="2147492350" r:id="rId2"/>
    <p:sldLayoutId id="2147492351" r:id="rId3"/>
    <p:sldLayoutId id="2147492352" r:id="rId4"/>
    <p:sldLayoutId id="2147492353" r:id="rId5"/>
    <p:sldLayoutId id="2147492354" r:id="rId6"/>
    <p:sldLayoutId id="2147492355" r:id="rId7"/>
    <p:sldLayoutId id="2147492356" r:id="rId8"/>
    <p:sldLayoutId id="2147492357" r:id="rId9"/>
    <p:sldLayoutId id="2147492358" r:id="rId10"/>
    <p:sldLayoutId id="21474923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95000"/>
        <a:buChar char="•"/>
        <a:defRPr sz="3200" b="1">
          <a:solidFill>
            <a:srgbClr val="005E5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D9F1F"/>
        </a:buClr>
        <a:buChar char="•"/>
        <a:defRPr sz="2800" b="1" i="1">
          <a:solidFill>
            <a:srgbClr val="4055F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400" b="1">
          <a:solidFill>
            <a:srgbClr val="005E5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67B0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2B6C6089-051D-47AC-BD93-7418D5EDE0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6111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3200" dirty="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第二</a:t>
            </a:r>
          </a:p>
          <a:p>
            <a:pPr algn="ctr" eaLnBrk="1" hangingPunct="1">
              <a:defRPr/>
            </a:pPr>
            <a:r>
              <a:rPr kumimoji="0" lang="zh-CN" altLang="en-US" sz="3200" dirty="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章</a:t>
            </a:r>
            <a:br>
              <a:rPr kumimoji="0" lang="zh-CN" altLang="en-US" sz="3200" dirty="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</a:br>
            <a:r>
              <a:rPr kumimoji="0" lang="zh-CN" altLang="en-US" sz="3200" dirty="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/>
            </a:r>
            <a:br>
              <a:rPr kumimoji="0" lang="zh-CN" altLang="en-US" sz="3200" dirty="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</a:br>
            <a:r>
              <a:rPr kumimoji="0" lang="zh-CN" altLang="en-US" sz="3200" dirty="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矩</a:t>
            </a:r>
          </a:p>
          <a:p>
            <a:pPr algn="ctr" eaLnBrk="1" hangingPunct="1">
              <a:defRPr/>
            </a:pPr>
            <a:endParaRPr kumimoji="0" lang="zh-CN" altLang="en-US" sz="3200" dirty="0" smtClean="0">
              <a:solidFill>
                <a:schemeClr val="tx2"/>
              </a:solidFill>
              <a:latin typeface="隶书" pitchFamily="49" charset="-122"/>
              <a:ea typeface="隶书" pitchFamily="49" charset="-122"/>
              <a:cs typeface="宋体" pitchFamily="2" charset="-122"/>
            </a:endParaRPr>
          </a:p>
          <a:p>
            <a:pPr algn="ctr" eaLnBrk="1" hangingPunct="1">
              <a:defRPr/>
            </a:pPr>
            <a:r>
              <a:rPr kumimoji="0" lang="zh-CN" altLang="en-US" sz="3200" dirty="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阵</a:t>
            </a:r>
          </a:p>
          <a:p>
            <a:pPr algn="ctr" eaLnBrk="1" hangingPunct="1">
              <a:defRPr/>
            </a:pPr>
            <a:endParaRPr kumimoji="0" lang="zh-CN" altLang="en-US" sz="3200" dirty="0" smtClean="0">
              <a:solidFill>
                <a:schemeClr val="tx2"/>
              </a:solidFill>
              <a:latin typeface="隶书" pitchFamily="49" charset="-122"/>
              <a:ea typeface="隶书" pitchFamily="49" charset="-122"/>
              <a:cs typeface="宋体" pitchFamily="2" charset="-122"/>
            </a:endParaRPr>
          </a:p>
          <a:p>
            <a:pPr algn="ctr" eaLnBrk="1" hangingPunct="1">
              <a:defRPr/>
            </a:pPr>
            <a:r>
              <a:rPr kumimoji="0" lang="zh-CN" altLang="en-US" sz="3200" dirty="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代</a:t>
            </a:r>
          </a:p>
          <a:p>
            <a:pPr algn="ctr" eaLnBrk="1" hangingPunct="1">
              <a:defRPr/>
            </a:pPr>
            <a:endParaRPr kumimoji="0" lang="zh-CN" altLang="en-US" sz="3200" dirty="0" smtClean="0">
              <a:solidFill>
                <a:schemeClr val="tx2"/>
              </a:solidFill>
              <a:latin typeface="隶书" pitchFamily="49" charset="-122"/>
              <a:ea typeface="隶书" pitchFamily="49" charset="-122"/>
              <a:cs typeface="宋体" pitchFamily="2" charset="-122"/>
            </a:endParaRPr>
          </a:p>
          <a:p>
            <a:pPr algn="ctr" eaLnBrk="1" hangingPunct="1">
              <a:defRPr/>
            </a:pPr>
            <a:r>
              <a:rPr kumimoji="0" lang="zh-CN" altLang="en-US" sz="3200" dirty="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268" r:id="rId1"/>
    <p:sldLayoutId id="2147492269" r:id="rId2"/>
    <p:sldLayoutId id="2147492270" r:id="rId3"/>
    <p:sldLayoutId id="2147492271" r:id="rId4"/>
    <p:sldLayoutId id="2147492272" r:id="rId5"/>
    <p:sldLayoutId id="2147492273" r:id="rId6"/>
    <p:sldLayoutId id="2147492274" r:id="rId7"/>
    <p:sldLayoutId id="2147492275" r:id="rId8"/>
    <p:sldLayoutId id="2147492276" r:id="rId9"/>
    <p:sldLayoutId id="2147492277" r:id="rId10"/>
    <p:sldLayoutId id="21474922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5486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7924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/>
            </a:lvl1pPr>
          </a:lstStyle>
          <a:p>
            <a:pPr>
              <a:defRPr/>
            </a:pPr>
            <a:fld id="{81C033CE-82F3-4C1A-A3B4-315D1A718B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981075"/>
            <a:ext cx="395288" cy="49418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第</a:t>
            </a: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二</a:t>
            </a: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章</a:t>
            </a:r>
            <a:b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</a:br>
            <a:endParaRPr kumimoji="0" lang="en-US" altLang="zh-CN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矩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阵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代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数</a:t>
            </a:r>
          </a:p>
        </p:txBody>
      </p:sp>
      <p:pic>
        <p:nvPicPr>
          <p:cNvPr id="3080" name="图片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5288" y="0"/>
            <a:ext cx="16557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2346" r:id="rId1"/>
    <p:sldLayoutId id="2147492279" r:id="rId2"/>
    <p:sldLayoutId id="2147492280" r:id="rId3"/>
    <p:sldLayoutId id="2147492281" r:id="rId4"/>
    <p:sldLayoutId id="2147492282" r:id="rId5"/>
    <p:sldLayoutId id="2147492283" r:id="rId6"/>
    <p:sldLayoutId id="2147492284" r:id="rId7"/>
    <p:sldLayoutId id="2147492285" r:id="rId8"/>
    <p:sldLayoutId id="2147492286" r:id="rId9"/>
    <p:sldLayoutId id="2147492287" r:id="rId10"/>
    <p:sldLayoutId id="214749228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95000"/>
        <a:buChar char="•"/>
        <a:defRPr sz="3200" b="1">
          <a:solidFill>
            <a:srgbClr val="005E5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D9F1F"/>
        </a:buClr>
        <a:buChar char="•"/>
        <a:defRPr sz="2800" b="1" i="1">
          <a:solidFill>
            <a:srgbClr val="4055F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400" b="1">
          <a:solidFill>
            <a:srgbClr val="005E5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67B0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5486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7924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34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95000"/>
        <a:buChar char="•"/>
        <a:defRPr sz="3200" b="1">
          <a:solidFill>
            <a:srgbClr val="005E5C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D9F1F"/>
        </a:buClr>
        <a:buChar char="•"/>
        <a:defRPr sz="2800" b="1" i="1">
          <a:solidFill>
            <a:srgbClr val="4055F2"/>
          </a:solidFill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400" b="1">
          <a:solidFill>
            <a:srgbClr val="005E5C"/>
          </a:solidFill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67B0"/>
        </a:buClr>
        <a:buChar char="•"/>
        <a:defRPr sz="2000" b="1">
          <a:solidFill>
            <a:srgbClr val="005E5C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5486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7924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/>
            </a:lvl1pPr>
          </a:lstStyle>
          <a:p>
            <a:pPr>
              <a:defRPr/>
            </a:pPr>
            <a:fld id="{2EF70194-EE96-45B4-A210-6CD0349495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981075"/>
            <a:ext cx="395288" cy="49418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第</a:t>
            </a: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二</a:t>
            </a: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章</a:t>
            </a:r>
            <a:b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</a:br>
            <a:endParaRPr kumimoji="0" lang="en-US" altLang="zh-CN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矩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阵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代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数</a:t>
            </a:r>
          </a:p>
        </p:txBody>
      </p:sp>
      <p:pic>
        <p:nvPicPr>
          <p:cNvPr id="5128" name="图片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5288" y="0"/>
            <a:ext cx="16557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2289" r:id="rId1"/>
    <p:sldLayoutId id="2147492290" r:id="rId2"/>
    <p:sldLayoutId id="2147492291" r:id="rId3"/>
    <p:sldLayoutId id="2147492292" r:id="rId4"/>
    <p:sldLayoutId id="2147492293" r:id="rId5"/>
    <p:sldLayoutId id="2147492294" r:id="rId6"/>
    <p:sldLayoutId id="2147492295" r:id="rId7"/>
    <p:sldLayoutId id="2147492296" r:id="rId8"/>
    <p:sldLayoutId id="2147492297" r:id="rId9"/>
    <p:sldLayoutId id="2147492298" r:id="rId10"/>
    <p:sldLayoutId id="214749229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95000"/>
        <a:buChar char="•"/>
        <a:defRPr sz="3200" b="1">
          <a:solidFill>
            <a:srgbClr val="005E5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D9F1F"/>
        </a:buClr>
        <a:buChar char="•"/>
        <a:defRPr sz="2800" b="1" i="1">
          <a:solidFill>
            <a:srgbClr val="4055F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400" b="1">
          <a:solidFill>
            <a:srgbClr val="005E5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67B0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5486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7924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/>
            </a:lvl1pPr>
          </a:lstStyle>
          <a:p>
            <a:pPr>
              <a:defRPr/>
            </a:pPr>
            <a:fld id="{A1223246-56B2-448E-92EE-6DC92E971F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981075"/>
            <a:ext cx="395288" cy="49418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第</a:t>
            </a: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二</a:t>
            </a: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章</a:t>
            </a:r>
            <a:b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</a:br>
            <a:endParaRPr kumimoji="0" lang="en-US" altLang="zh-CN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矩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阵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代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数</a:t>
            </a:r>
          </a:p>
        </p:txBody>
      </p:sp>
      <p:pic>
        <p:nvPicPr>
          <p:cNvPr id="6152" name="图片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5288" y="0"/>
            <a:ext cx="16557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2300" r:id="rId1"/>
    <p:sldLayoutId id="2147492301" r:id="rId2"/>
    <p:sldLayoutId id="2147492302" r:id="rId3"/>
    <p:sldLayoutId id="2147492303" r:id="rId4"/>
    <p:sldLayoutId id="2147492304" r:id="rId5"/>
    <p:sldLayoutId id="2147492305" r:id="rId6"/>
    <p:sldLayoutId id="2147492306" r:id="rId7"/>
    <p:sldLayoutId id="2147492307" r:id="rId8"/>
    <p:sldLayoutId id="2147492308" r:id="rId9"/>
    <p:sldLayoutId id="2147492309" r:id="rId10"/>
    <p:sldLayoutId id="214749231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95000"/>
        <a:buChar char="•"/>
        <a:defRPr sz="3200" b="1">
          <a:solidFill>
            <a:srgbClr val="005E5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D9F1F"/>
        </a:buClr>
        <a:buChar char="•"/>
        <a:defRPr sz="2800" b="1" i="1">
          <a:solidFill>
            <a:srgbClr val="4055F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400" b="1">
          <a:solidFill>
            <a:srgbClr val="005E5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67B0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68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8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8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95CD50EC-13D5-429C-AABD-4D462F4348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0"/>
            <a:ext cx="61118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320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第二</a:t>
            </a:r>
          </a:p>
          <a:p>
            <a:pPr algn="ctr" eaLnBrk="1" hangingPunct="1">
              <a:defRPr/>
            </a:pPr>
            <a:r>
              <a:rPr kumimoji="0" lang="zh-CN" altLang="en-US" sz="320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章</a:t>
            </a:r>
            <a:br>
              <a:rPr kumimoji="0" lang="zh-CN" altLang="en-US" sz="320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</a:br>
            <a:r>
              <a:rPr kumimoji="0" lang="zh-CN" altLang="en-US" sz="320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/>
            </a:r>
            <a:br>
              <a:rPr kumimoji="0" lang="zh-CN" altLang="en-US" sz="320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</a:br>
            <a:r>
              <a:rPr kumimoji="0" lang="zh-CN" altLang="en-US" sz="320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矩</a:t>
            </a:r>
          </a:p>
          <a:p>
            <a:pPr algn="ctr" eaLnBrk="1" hangingPunct="1">
              <a:defRPr/>
            </a:pPr>
            <a:endParaRPr kumimoji="0" lang="zh-CN" altLang="en-US" sz="3200" smtClean="0">
              <a:solidFill>
                <a:schemeClr val="tx2"/>
              </a:solidFill>
              <a:latin typeface="隶书" pitchFamily="49" charset="-122"/>
              <a:ea typeface="隶书" pitchFamily="49" charset="-122"/>
              <a:cs typeface="宋体" pitchFamily="2" charset="-122"/>
            </a:endParaRPr>
          </a:p>
          <a:p>
            <a:pPr algn="ctr" eaLnBrk="1" hangingPunct="1">
              <a:defRPr/>
            </a:pPr>
            <a:r>
              <a:rPr kumimoji="0" lang="zh-CN" altLang="en-US" sz="320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阵</a:t>
            </a:r>
          </a:p>
          <a:p>
            <a:pPr algn="ctr" eaLnBrk="1" hangingPunct="1">
              <a:defRPr/>
            </a:pPr>
            <a:endParaRPr kumimoji="0" lang="zh-CN" altLang="en-US" sz="3200" smtClean="0">
              <a:solidFill>
                <a:schemeClr val="tx2"/>
              </a:solidFill>
              <a:latin typeface="隶书" pitchFamily="49" charset="-122"/>
              <a:ea typeface="隶书" pitchFamily="49" charset="-122"/>
              <a:cs typeface="宋体" pitchFamily="2" charset="-122"/>
            </a:endParaRPr>
          </a:p>
          <a:p>
            <a:pPr algn="ctr" eaLnBrk="1" hangingPunct="1">
              <a:defRPr/>
            </a:pPr>
            <a:r>
              <a:rPr kumimoji="0" lang="zh-CN" altLang="en-US" sz="320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代</a:t>
            </a:r>
          </a:p>
          <a:p>
            <a:pPr algn="ctr" eaLnBrk="1" hangingPunct="1">
              <a:defRPr/>
            </a:pPr>
            <a:endParaRPr kumimoji="0" lang="zh-CN" altLang="en-US" sz="3200" smtClean="0">
              <a:solidFill>
                <a:schemeClr val="tx2"/>
              </a:solidFill>
              <a:latin typeface="隶书" pitchFamily="49" charset="-122"/>
              <a:ea typeface="隶书" pitchFamily="49" charset="-122"/>
              <a:cs typeface="宋体" pitchFamily="2" charset="-122"/>
            </a:endParaRPr>
          </a:p>
          <a:p>
            <a:pPr algn="ctr" eaLnBrk="1" hangingPunct="1">
              <a:defRPr/>
            </a:pPr>
            <a:r>
              <a:rPr kumimoji="0" lang="zh-CN" altLang="en-US" sz="3200" smtClean="0">
                <a:solidFill>
                  <a:schemeClr val="tx2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数</a:t>
            </a:r>
          </a:p>
        </p:txBody>
      </p:sp>
      <p:pic>
        <p:nvPicPr>
          <p:cNvPr id="7176" name="图片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1188" y="0"/>
            <a:ext cx="1439862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2311" r:id="rId1"/>
    <p:sldLayoutId id="2147492312" r:id="rId2"/>
    <p:sldLayoutId id="2147492313" r:id="rId3"/>
    <p:sldLayoutId id="2147492314" r:id="rId4"/>
    <p:sldLayoutId id="2147492315" r:id="rId5"/>
    <p:sldLayoutId id="2147492316" r:id="rId6"/>
    <p:sldLayoutId id="2147492317" r:id="rId7"/>
    <p:sldLayoutId id="2147492318" r:id="rId8"/>
    <p:sldLayoutId id="2147492319" r:id="rId9"/>
    <p:sldLayoutId id="2147492320" r:id="rId10"/>
    <p:sldLayoutId id="2147492321" r:id="rId11"/>
    <p:sldLayoutId id="214749232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5486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7924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/>
            </a:lvl1pPr>
          </a:lstStyle>
          <a:p>
            <a:pPr>
              <a:defRPr/>
            </a:pPr>
            <a:fld id="{E9898965-9333-4259-AC19-87147A5ACB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0" y="981075"/>
            <a:ext cx="395288" cy="49418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第</a:t>
            </a: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二</a:t>
            </a: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章</a:t>
            </a:r>
            <a:b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</a:br>
            <a:endParaRPr kumimoji="0" lang="en-US" altLang="zh-CN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矩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阵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代</a:t>
            </a:r>
          </a:p>
          <a:p>
            <a:pPr eaLnBrk="1" hangingPunct="1">
              <a:defRPr/>
            </a:pPr>
            <a:endParaRPr kumimoji="0" lang="zh-CN" altLang="en-US" sz="2400" dirty="0" smtClean="0"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ea typeface="华文新魏" pitchFamily="2" charset="-122"/>
                <a:cs typeface="宋体" pitchFamily="2" charset="-122"/>
              </a:rPr>
              <a:t>数</a:t>
            </a:r>
          </a:p>
        </p:txBody>
      </p:sp>
      <p:pic>
        <p:nvPicPr>
          <p:cNvPr id="8200" name="图片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5288" y="0"/>
            <a:ext cx="16557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2323" r:id="rId1"/>
    <p:sldLayoutId id="2147492324" r:id="rId2"/>
    <p:sldLayoutId id="2147492325" r:id="rId3"/>
    <p:sldLayoutId id="2147492326" r:id="rId4"/>
    <p:sldLayoutId id="2147492327" r:id="rId5"/>
    <p:sldLayoutId id="2147492328" r:id="rId6"/>
    <p:sldLayoutId id="2147492329" r:id="rId7"/>
    <p:sldLayoutId id="2147492330" r:id="rId8"/>
    <p:sldLayoutId id="2147492331" r:id="rId9"/>
    <p:sldLayoutId id="2147492332" r:id="rId10"/>
    <p:sldLayoutId id="214749233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95000"/>
        <a:buChar char="•"/>
        <a:defRPr sz="3200" b="1">
          <a:solidFill>
            <a:srgbClr val="005E5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D9F1F"/>
        </a:buClr>
        <a:buChar char="•"/>
        <a:defRPr sz="2800" b="1" i="1">
          <a:solidFill>
            <a:srgbClr val="4055F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400" b="1">
          <a:solidFill>
            <a:srgbClr val="005E5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67B0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5486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0"/>
            <a:ext cx="7924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703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0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E3151E8-834E-415A-9BAB-A640647A72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981075"/>
            <a:ext cx="395288" cy="494188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2400" dirty="0" smtClean="0">
                <a:solidFill>
                  <a:srgbClr val="000000"/>
                </a:solidFill>
                <a:ea typeface="华文新魏" pitchFamily="2" charset="-122"/>
                <a:cs typeface="宋体" pitchFamily="2" charset="-122"/>
              </a:rPr>
              <a:t>第</a:t>
            </a:r>
          </a:p>
          <a:p>
            <a:pPr eaLnBrk="1" hangingPunct="1">
              <a:defRPr/>
            </a:pPr>
            <a:r>
              <a:rPr kumimoji="0" lang="zh-CN" altLang="en-US" sz="2400" dirty="0" smtClean="0">
                <a:solidFill>
                  <a:srgbClr val="000000"/>
                </a:solidFill>
                <a:ea typeface="华文新魏" pitchFamily="2" charset="-122"/>
                <a:cs typeface="宋体" pitchFamily="2" charset="-122"/>
              </a:rPr>
              <a:t>二</a:t>
            </a:r>
          </a:p>
          <a:p>
            <a:pPr eaLnBrk="1" hangingPunct="1">
              <a:defRPr/>
            </a:pPr>
            <a:r>
              <a:rPr kumimoji="0" lang="zh-CN" altLang="en-US" sz="2400" dirty="0" smtClean="0">
                <a:solidFill>
                  <a:srgbClr val="000000"/>
                </a:solidFill>
                <a:ea typeface="华文新魏" pitchFamily="2" charset="-122"/>
                <a:cs typeface="宋体" pitchFamily="2" charset="-122"/>
              </a:rPr>
              <a:t>章</a:t>
            </a:r>
            <a:br>
              <a:rPr kumimoji="0" lang="zh-CN" altLang="en-US" sz="2400" dirty="0" smtClean="0">
                <a:solidFill>
                  <a:srgbClr val="000000"/>
                </a:solidFill>
                <a:ea typeface="华文新魏" pitchFamily="2" charset="-122"/>
                <a:cs typeface="宋体" pitchFamily="2" charset="-122"/>
              </a:rPr>
            </a:br>
            <a:endParaRPr kumimoji="0" lang="en-US" altLang="zh-CN" sz="2400" dirty="0" smtClean="0">
              <a:solidFill>
                <a:srgbClr val="000000"/>
              </a:solidFill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solidFill>
                  <a:srgbClr val="000000"/>
                </a:solidFill>
                <a:ea typeface="华文新魏" pitchFamily="2" charset="-122"/>
                <a:cs typeface="宋体" pitchFamily="2" charset="-122"/>
              </a:rPr>
              <a:t>矩</a:t>
            </a:r>
          </a:p>
          <a:p>
            <a:pPr eaLnBrk="1" hangingPunct="1">
              <a:defRPr/>
            </a:pPr>
            <a:endParaRPr kumimoji="0" lang="zh-CN" altLang="en-US" sz="2400" dirty="0" smtClean="0">
              <a:solidFill>
                <a:srgbClr val="000000"/>
              </a:solidFill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solidFill>
                  <a:srgbClr val="000000"/>
                </a:solidFill>
                <a:ea typeface="华文新魏" pitchFamily="2" charset="-122"/>
                <a:cs typeface="宋体" pitchFamily="2" charset="-122"/>
              </a:rPr>
              <a:t>阵</a:t>
            </a:r>
          </a:p>
          <a:p>
            <a:pPr eaLnBrk="1" hangingPunct="1">
              <a:defRPr/>
            </a:pPr>
            <a:endParaRPr kumimoji="0" lang="zh-CN" altLang="en-US" sz="2400" dirty="0" smtClean="0">
              <a:solidFill>
                <a:srgbClr val="000000"/>
              </a:solidFill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solidFill>
                  <a:srgbClr val="000000"/>
                </a:solidFill>
                <a:ea typeface="华文新魏" pitchFamily="2" charset="-122"/>
                <a:cs typeface="宋体" pitchFamily="2" charset="-122"/>
              </a:rPr>
              <a:t>代</a:t>
            </a:r>
          </a:p>
          <a:p>
            <a:pPr eaLnBrk="1" hangingPunct="1">
              <a:defRPr/>
            </a:pPr>
            <a:endParaRPr kumimoji="0" lang="zh-CN" altLang="en-US" sz="2400" dirty="0" smtClean="0">
              <a:solidFill>
                <a:srgbClr val="000000"/>
              </a:solidFill>
              <a:ea typeface="华文新魏" pitchFamily="2" charset="-122"/>
              <a:cs typeface="宋体" pitchFamily="2" charset="-122"/>
            </a:endParaRPr>
          </a:p>
          <a:p>
            <a:pPr eaLnBrk="1" hangingPunct="1">
              <a:defRPr/>
            </a:pPr>
            <a:r>
              <a:rPr kumimoji="0" lang="zh-CN" altLang="en-US" sz="2400" dirty="0" smtClean="0">
                <a:solidFill>
                  <a:srgbClr val="000000"/>
                </a:solidFill>
                <a:ea typeface="华文新魏" pitchFamily="2" charset="-122"/>
                <a:cs typeface="宋体" pitchFamily="2" charset="-122"/>
              </a:rPr>
              <a:t>数</a:t>
            </a:r>
          </a:p>
        </p:txBody>
      </p:sp>
      <p:pic>
        <p:nvPicPr>
          <p:cNvPr id="9224" name="图片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5288" y="0"/>
            <a:ext cx="1655762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2334" r:id="rId1"/>
    <p:sldLayoutId id="2147492335" r:id="rId2"/>
    <p:sldLayoutId id="2147492336" r:id="rId3"/>
    <p:sldLayoutId id="2147492337" r:id="rId4"/>
    <p:sldLayoutId id="2147492338" r:id="rId5"/>
    <p:sldLayoutId id="2147492339" r:id="rId6"/>
    <p:sldLayoutId id="2147492340" r:id="rId7"/>
    <p:sldLayoutId id="2147492341" r:id="rId8"/>
    <p:sldLayoutId id="2147492342" r:id="rId9"/>
    <p:sldLayoutId id="2147492343" r:id="rId10"/>
    <p:sldLayoutId id="214749234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D9F1F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95000"/>
        <a:buChar char="•"/>
        <a:defRPr sz="3200" b="1">
          <a:solidFill>
            <a:srgbClr val="005E5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D9F1F"/>
        </a:buClr>
        <a:buChar char="•"/>
        <a:defRPr sz="2800" b="1" i="1">
          <a:solidFill>
            <a:srgbClr val="4055F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400" b="1">
          <a:solidFill>
            <a:srgbClr val="005E5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67B0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>
          <a:solidFill>
            <a:srgbClr val="005E5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183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3" Type="http://schemas.openxmlformats.org/officeDocument/2006/relationships/notesSlide" Target="../notesSlides/notesSlide102.xml"/><Relationship Id="rId7" Type="http://schemas.openxmlformats.org/officeDocument/2006/relationships/image" Target="../media/image165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167.wmf"/><Relationship Id="rId5" Type="http://schemas.openxmlformats.org/officeDocument/2006/relationships/image" Target="../media/image164.wmf"/><Relationship Id="rId10" Type="http://schemas.openxmlformats.org/officeDocument/2006/relationships/oleObject" Target="../embeddings/oleObject187.bin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166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0.bin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69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189.bin"/><Relationship Id="rId5" Type="http://schemas.openxmlformats.org/officeDocument/2006/relationships/image" Target="../media/image168.wmf"/><Relationship Id="rId4" Type="http://schemas.openxmlformats.org/officeDocument/2006/relationships/oleObject" Target="../embeddings/oleObject188.bin"/><Relationship Id="rId9" Type="http://schemas.openxmlformats.org/officeDocument/2006/relationships/image" Target="../media/image167.w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70.wmf"/><Relationship Id="rId4" Type="http://schemas.openxmlformats.org/officeDocument/2006/relationships/oleObject" Target="../embeddings/oleObject191.bin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7" Type="http://schemas.openxmlformats.org/officeDocument/2006/relationships/image" Target="../media/image172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93.bin"/><Relationship Id="rId5" Type="http://schemas.openxmlformats.org/officeDocument/2006/relationships/image" Target="../media/image171.wmf"/><Relationship Id="rId4" Type="http://schemas.openxmlformats.org/officeDocument/2006/relationships/oleObject" Target="../embeddings/oleObject192.bin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6.bin"/><Relationship Id="rId3" Type="http://schemas.openxmlformats.org/officeDocument/2006/relationships/notesSlide" Target="../notesSlides/notesSlide112.xml"/><Relationship Id="rId7" Type="http://schemas.openxmlformats.org/officeDocument/2006/relationships/image" Target="../media/image174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195.bin"/><Relationship Id="rId5" Type="http://schemas.openxmlformats.org/officeDocument/2006/relationships/image" Target="../media/image173.wmf"/><Relationship Id="rId4" Type="http://schemas.openxmlformats.org/officeDocument/2006/relationships/oleObject" Target="../embeddings/oleObject194.bin"/><Relationship Id="rId9" Type="http://schemas.openxmlformats.org/officeDocument/2006/relationships/image" Target="../media/image175.w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76.wmf"/><Relationship Id="rId4" Type="http://schemas.openxmlformats.org/officeDocument/2006/relationships/oleObject" Target="../embeddings/oleObject197.bin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0.bin"/><Relationship Id="rId3" Type="http://schemas.openxmlformats.org/officeDocument/2006/relationships/notesSlide" Target="../notesSlides/notesSlide122.xml"/><Relationship Id="rId7" Type="http://schemas.openxmlformats.org/officeDocument/2006/relationships/image" Target="../media/image178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99.bin"/><Relationship Id="rId11" Type="http://schemas.openxmlformats.org/officeDocument/2006/relationships/image" Target="../media/image180.wmf"/><Relationship Id="rId5" Type="http://schemas.openxmlformats.org/officeDocument/2006/relationships/image" Target="../media/image177.wmf"/><Relationship Id="rId10" Type="http://schemas.openxmlformats.org/officeDocument/2006/relationships/oleObject" Target="../embeddings/oleObject201.bin"/><Relationship Id="rId4" Type="http://schemas.openxmlformats.org/officeDocument/2006/relationships/oleObject" Target="../embeddings/oleObject198.bin"/><Relationship Id="rId9" Type="http://schemas.openxmlformats.org/officeDocument/2006/relationships/image" Target="../media/image17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3.wmf"/><Relationship Id="rId10" Type="http://schemas.openxmlformats.org/officeDocument/2006/relationships/image" Target="../media/image25.w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8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1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7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7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1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4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7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53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7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8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52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64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68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6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6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67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81.wmf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5" Type="http://schemas.openxmlformats.org/officeDocument/2006/relationships/image" Target="../media/image82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74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87.wmf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79.bin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5" Type="http://schemas.openxmlformats.org/officeDocument/2006/relationships/image" Target="../media/image88.w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85.wmf"/><Relationship Id="rId14" Type="http://schemas.openxmlformats.org/officeDocument/2006/relationships/oleObject" Target="../embeddings/oleObject80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93.wmf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90.wmf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95.wmf"/><Relationship Id="rId2" Type="http://schemas.openxmlformats.org/officeDocument/2006/relationships/slideLayout" Target="../slideLayouts/slideLayout52.xml"/><Relationship Id="rId16" Type="http://schemas.openxmlformats.org/officeDocument/2006/relationships/oleObject" Target="../embeddings/oleObject87.bin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92.wmf"/><Relationship Id="rId5" Type="http://schemas.openxmlformats.org/officeDocument/2006/relationships/image" Target="../media/image89.wmf"/><Relationship Id="rId15" Type="http://schemas.openxmlformats.org/officeDocument/2006/relationships/image" Target="../media/image94.wmf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81.bin"/><Relationship Id="rId9" Type="http://schemas.openxmlformats.org/officeDocument/2006/relationships/image" Target="../media/image91.wmf"/><Relationship Id="rId14" Type="http://schemas.openxmlformats.org/officeDocument/2006/relationships/oleObject" Target="../embeddings/oleObject86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9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88.bin"/><Relationship Id="rId9" Type="http://schemas.openxmlformats.org/officeDocument/2006/relationships/image" Target="../media/image98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9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92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91.bin"/><Relationship Id="rId9" Type="http://schemas.openxmlformats.org/officeDocument/2006/relationships/image" Target="../media/image100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94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96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97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98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00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102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13" Type="http://schemas.openxmlformats.org/officeDocument/2006/relationships/image" Target="../media/image114.wmf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11.wmf"/><Relationship Id="rId12" Type="http://schemas.openxmlformats.org/officeDocument/2006/relationships/oleObject" Target="../embeddings/oleObject108.bin"/><Relationship Id="rId17" Type="http://schemas.openxmlformats.org/officeDocument/2006/relationships/image" Target="../media/image116.wmf"/><Relationship Id="rId2" Type="http://schemas.openxmlformats.org/officeDocument/2006/relationships/slideLayout" Target="../slideLayouts/slideLayout52.xml"/><Relationship Id="rId16" Type="http://schemas.openxmlformats.org/officeDocument/2006/relationships/oleObject" Target="../embeddings/oleObject110.bin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05.bin"/><Relationship Id="rId11" Type="http://schemas.openxmlformats.org/officeDocument/2006/relationships/image" Target="../media/image113.wmf"/><Relationship Id="rId5" Type="http://schemas.openxmlformats.org/officeDocument/2006/relationships/image" Target="../media/image109.wmf"/><Relationship Id="rId15" Type="http://schemas.openxmlformats.org/officeDocument/2006/relationships/image" Target="../media/image115.wmf"/><Relationship Id="rId10" Type="http://schemas.openxmlformats.org/officeDocument/2006/relationships/oleObject" Target="../embeddings/oleObject107.bin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112.wmf"/><Relationship Id="rId14" Type="http://schemas.openxmlformats.org/officeDocument/2006/relationships/oleObject" Target="../embeddings/oleObject109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13" Type="http://schemas.openxmlformats.org/officeDocument/2006/relationships/image" Target="../media/image120.wmf"/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17.wmf"/><Relationship Id="rId12" Type="http://schemas.openxmlformats.org/officeDocument/2006/relationships/oleObject" Target="../embeddings/oleObject115.bin"/><Relationship Id="rId17" Type="http://schemas.openxmlformats.org/officeDocument/2006/relationships/image" Target="../media/image122.wmf"/><Relationship Id="rId2" Type="http://schemas.openxmlformats.org/officeDocument/2006/relationships/slideLayout" Target="../slideLayouts/slideLayout52.xml"/><Relationship Id="rId16" Type="http://schemas.openxmlformats.org/officeDocument/2006/relationships/oleObject" Target="../embeddings/oleObject117.bin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119.wmf"/><Relationship Id="rId5" Type="http://schemas.openxmlformats.org/officeDocument/2006/relationships/image" Target="../media/image110.wmf"/><Relationship Id="rId15" Type="http://schemas.openxmlformats.org/officeDocument/2006/relationships/image" Target="../media/image121.wmf"/><Relationship Id="rId10" Type="http://schemas.openxmlformats.org/officeDocument/2006/relationships/oleObject" Target="../embeddings/oleObject114.bin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118.wmf"/><Relationship Id="rId14" Type="http://schemas.openxmlformats.org/officeDocument/2006/relationships/oleObject" Target="../embeddings/oleObject116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13" Type="http://schemas.openxmlformats.org/officeDocument/2006/relationships/image" Target="../media/image120.wmf"/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24.wmf"/><Relationship Id="rId12" Type="http://schemas.openxmlformats.org/officeDocument/2006/relationships/oleObject" Target="../embeddings/oleObject122.bin"/><Relationship Id="rId17" Type="http://schemas.openxmlformats.org/officeDocument/2006/relationships/image" Target="../media/image117.wmf"/><Relationship Id="rId2" Type="http://schemas.openxmlformats.org/officeDocument/2006/relationships/slideLayout" Target="../slideLayouts/slideLayout52.xml"/><Relationship Id="rId16" Type="http://schemas.openxmlformats.org/officeDocument/2006/relationships/oleObject" Target="../embeddings/oleObject124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19.bin"/><Relationship Id="rId11" Type="http://schemas.openxmlformats.org/officeDocument/2006/relationships/image" Target="../media/image114.wmf"/><Relationship Id="rId5" Type="http://schemas.openxmlformats.org/officeDocument/2006/relationships/image" Target="../media/image123.wmf"/><Relationship Id="rId15" Type="http://schemas.openxmlformats.org/officeDocument/2006/relationships/image" Target="../media/image125.wmf"/><Relationship Id="rId10" Type="http://schemas.openxmlformats.org/officeDocument/2006/relationships/oleObject" Target="../embeddings/oleObject121.bin"/><Relationship Id="rId4" Type="http://schemas.openxmlformats.org/officeDocument/2006/relationships/oleObject" Target="../embeddings/oleObject118.bin"/><Relationship Id="rId9" Type="http://schemas.openxmlformats.org/officeDocument/2006/relationships/image" Target="../media/image111.wmf"/><Relationship Id="rId14" Type="http://schemas.openxmlformats.org/officeDocument/2006/relationships/oleObject" Target="../embeddings/oleObject12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125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13" Type="http://schemas.openxmlformats.org/officeDocument/2006/relationships/image" Target="../media/image131.wmf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128.wmf"/><Relationship Id="rId12" Type="http://schemas.openxmlformats.org/officeDocument/2006/relationships/oleObject" Target="../embeddings/oleObject130.bin"/><Relationship Id="rId2" Type="http://schemas.openxmlformats.org/officeDocument/2006/relationships/slideLayout" Target="../slideLayouts/slideLayout75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130.wmf"/><Relationship Id="rId5" Type="http://schemas.openxmlformats.org/officeDocument/2006/relationships/image" Target="../media/image127.wmf"/><Relationship Id="rId10" Type="http://schemas.openxmlformats.org/officeDocument/2006/relationships/oleObject" Target="../embeddings/oleObject129.bin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129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133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32.bin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131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133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134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137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136.bin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135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139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38.bin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137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7" Type="http://schemas.openxmlformats.org/officeDocument/2006/relationships/image" Target="../media/image141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40.bin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139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3.bin"/><Relationship Id="rId3" Type="http://schemas.openxmlformats.org/officeDocument/2006/relationships/notesSlide" Target="../notesSlides/notesSlide88.xml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42.bin"/><Relationship Id="rId11" Type="http://schemas.openxmlformats.org/officeDocument/2006/relationships/oleObject" Target="../embeddings/oleObject145.bin"/><Relationship Id="rId5" Type="http://schemas.openxmlformats.org/officeDocument/2006/relationships/image" Target="../media/image142.wmf"/><Relationship Id="rId10" Type="http://schemas.openxmlformats.org/officeDocument/2006/relationships/oleObject" Target="../embeddings/oleObject144.bin"/><Relationship Id="rId4" Type="http://schemas.openxmlformats.org/officeDocument/2006/relationships/oleObject" Target="../embeddings/oleObject141.bin"/><Relationship Id="rId9" Type="http://schemas.openxmlformats.org/officeDocument/2006/relationships/image" Target="../media/image144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notesSlide" Target="../notesSlides/notesSlide89.xml"/><Relationship Id="rId7" Type="http://schemas.openxmlformats.org/officeDocument/2006/relationships/image" Target="../media/image143.wmf"/><Relationship Id="rId12" Type="http://schemas.openxmlformats.org/officeDocument/2006/relationships/oleObject" Target="../embeddings/oleObject150.bin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147.wmf"/><Relationship Id="rId5" Type="http://schemas.openxmlformats.org/officeDocument/2006/relationships/image" Target="../media/image145.wmf"/><Relationship Id="rId10" Type="http://schemas.openxmlformats.org/officeDocument/2006/relationships/oleObject" Target="../embeddings/oleObject149.bin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4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5.w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.bin"/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152.bin"/><Relationship Id="rId11" Type="http://schemas.openxmlformats.org/officeDocument/2006/relationships/oleObject" Target="../embeddings/oleObject155.bin"/><Relationship Id="rId5" Type="http://schemas.openxmlformats.org/officeDocument/2006/relationships/image" Target="../media/image148.wmf"/><Relationship Id="rId10" Type="http://schemas.openxmlformats.org/officeDocument/2006/relationships/oleObject" Target="../embeddings/oleObject154.bin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49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8.bin"/><Relationship Id="rId3" Type="http://schemas.openxmlformats.org/officeDocument/2006/relationships/notesSlide" Target="../notesSlides/notesSlide91.xml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157.bin"/><Relationship Id="rId11" Type="http://schemas.openxmlformats.org/officeDocument/2006/relationships/oleObject" Target="../embeddings/oleObject160.bin"/><Relationship Id="rId5" Type="http://schemas.openxmlformats.org/officeDocument/2006/relationships/image" Target="../media/image150.wmf"/><Relationship Id="rId10" Type="http://schemas.openxmlformats.org/officeDocument/2006/relationships/oleObject" Target="../embeddings/oleObject159.bin"/><Relationship Id="rId4" Type="http://schemas.openxmlformats.org/officeDocument/2006/relationships/oleObject" Target="../embeddings/oleObject156.bin"/><Relationship Id="rId9" Type="http://schemas.openxmlformats.org/officeDocument/2006/relationships/image" Target="../media/image149.w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3.bin"/><Relationship Id="rId13" Type="http://schemas.openxmlformats.org/officeDocument/2006/relationships/image" Target="../media/image154.wmf"/><Relationship Id="rId18" Type="http://schemas.openxmlformats.org/officeDocument/2006/relationships/oleObject" Target="../embeddings/oleObject170.bin"/><Relationship Id="rId26" Type="http://schemas.openxmlformats.org/officeDocument/2006/relationships/oleObject" Target="../embeddings/oleObject176.bin"/><Relationship Id="rId3" Type="http://schemas.openxmlformats.org/officeDocument/2006/relationships/notesSlide" Target="../notesSlides/notesSlide93.xml"/><Relationship Id="rId21" Type="http://schemas.openxmlformats.org/officeDocument/2006/relationships/image" Target="../media/image156.wmf"/><Relationship Id="rId7" Type="http://schemas.openxmlformats.org/officeDocument/2006/relationships/image" Target="../media/image152.wmf"/><Relationship Id="rId12" Type="http://schemas.openxmlformats.org/officeDocument/2006/relationships/oleObject" Target="../embeddings/oleObject166.bin"/><Relationship Id="rId17" Type="http://schemas.openxmlformats.org/officeDocument/2006/relationships/image" Target="../media/image155.wmf"/><Relationship Id="rId25" Type="http://schemas.openxmlformats.org/officeDocument/2006/relationships/image" Target="../media/image157.wmf"/><Relationship Id="rId2" Type="http://schemas.openxmlformats.org/officeDocument/2006/relationships/slideLayout" Target="../slideLayouts/slideLayout52.xml"/><Relationship Id="rId16" Type="http://schemas.openxmlformats.org/officeDocument/2006/relationships/oleObject" Target="../embeddings/oleObject169.bin"/><Relationship Id="rId20" Type="http://schemas.openxmlformats.org/officeDocument/2006/relationships/oleObject" Target="../embeddings/oleObject172.bin"/><Relationship Id="rId29" Type="http://schemas.openxmlformats.org/officeDocument/2006/relationships/image" Target="../media/image158.wmf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62.bin"/><Relationship Id="rId11" Type="http://schemas.openxmlformats.org/officeDocument/2006/relationships/oleObject" Target="../embeddings/oleObject165.bin"/><Relationship Id="rId24" Type="http://schemas.openxmlformats.org/officeDocument/2006/relationships/oleObject" Target="../embeddings/oleObject175.bin"/><Relationship Id="rId5" Type="http://schemas.openxmlformats.org/officeDocument/2006/relationships/image" Target="../media/image151.wmf"/><Relationship Id="rId15" Type="http://schemas.openxmlformats.org/officeDocument/2006/relationships/oleObject" Target="../embeddings/oleObject168.bin"/><Relationship Id="rId23" Type="http://schemas.openxmlformats.org/officeDocument/2006/relationships/oleObject" Target="../embeddings/oleObject174.bin"/><Relationship Id="rId28" Type="http://schemas.openxmlformats.org/officeDocument/2006/relationships/oleObject" Target="../embeddings/oleObject178.bin"/><Relationship Id="rId10" Type="http://schemas.openxmlformats.org/officeDocument/2006/relationships/oleObject" Target="../embeddings/oleObject164.bin"/><Relationship Id="rId19" Type="http://schemas.openxmlformats.org/officeDocument/2006/relationships/oleObject" Target="../embeddings/oleObject171.bin"/><Relationship Id="rId4" Type="http://schemas.openxmlformats.org/officeDocument/2006/relationships/oleObject" Target="../embeddings/oleObject161.bin"/><Relationship Id="rId9" Type="http://schemas.openxmlformats.org/officeDocument/2006/relationships/image" Target="../media/image153.wmf"/><Relationship Id="rId14" Type="http://schemas.openxmlformats.org/officeDocument/2006/relationships/oleObject" Target="../embeddings/oleObject167.bin"/><Relationship Id="rId22" Type="http://schemas.openxmlformats.org/officeDocument/2006/relationships/oleObject" Target="../embeddings/oleObject173.bin"/><Relationship Id="rId27" Type="http://schemas.openxmlformats.org/officeDocument/2006/relationships/oleObject" Target="../embeddings/oleObject177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1.bin"/><Relationship Id="rId3" Type="http://schemas.openxmlformats.org/officeDocument/2006/relationships/notesSlide" Target="../notesSlides/notesSlide94.xml"/><Relationship Id="rId7" Type="http://schemas.openxmlformats.org/officeDocument/2006/relationships/image" Target="../media/image160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180.bin"/><Relationship Id="rId11" Type="http://schemas.openxmlformats.org/officeDocument/2006/relationships/image" Target="../media/image162.wmf"/><Relationship Id="rId5" Type="http://schemas.openxmlformats.org/officeDocument/2006/relationships/image" Target="../media/image159.wmf"/><Relationship Id="rId10" Type="http://schemas.openxmlformats.org/officeDocument/2006/relationships/oleObject" Target="../embeddings/oleObject182.bin"/><Relationship Id="rId4" Type="http://schemas.openxmlformats.org/officeDocument/2006/relationships/oleObject" Target="../embeddings/oleObject179.bin"/><Relationship Id="rId9" Type="http://schemas.openxmlformats.org/officeDocument/2006/relationships/image" Target="../media/image161.w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3"/>
          <p:cNvSpPr>
            <a:spLocks noChangeShapeType="1"/>
          </p:cNvSpPr>
          <p:nvPr/>
        </p:nvSpPr>
        <p:spPr bwMode="auto">
          <a:xfrm>
            <a:off x="0" y="4941888"/>
            <a:ext cx="9144000" cy="0"/>
          </a:xfrm>
          <a:prstGeom prst="line">
            <a:avLst/>
          </a:prstGeom>
          <a:noFill/>
          <a:ln w="76200" cmpd="tri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5" name="WordArt 5"/>
          <p:cNvSpPr>
            <a:spLocks noChangeArrowheads="1" noChangeShapeType="1" noTextEdit="1"/>
          </p:cNvSpPr>
          <p:nvPr/>
        </p:nvSpPr>
        <p:spPr bwMode="auto">
          <a:xfrm>
            <a:off x="250825" y="981075"/>
            <a:ext cx="5905500" cy="12176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9600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folHlink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华文细黑"/>
                <a:ea typeface="华文细黑"/>
              </a:rPr>
              <a:t>线性代数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2000"/>
                    </a14:imgEffect>
                    <a14:imgEffect>
                      <a14:colorTemperature colorTemp="6499"/>
                    </a14:imgEffect>
                    <a14:imgEffect>
                      <a14:saturation sat="34000"/>
                    </a14:imgEffect>
                    <a14:imgEffect>
                      <a14:brightnessContrast bright="-3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0" y="836640"/>
            <a:ext cx="8065120" cy="5400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50" y="1196690"/>
            <a:ext cx="38576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6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8114" y="1073834"/>
            <a:ext cx="7460416" cy="343531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344970" cy="3453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定理</a:t>
            </a:r>
            <a:r>
              <a:rPr lang="en-US" altLang="zh-CN" sz="2800" dirty="0">
                <a:ea typeface="华文新魏" pitchFamily="2" charset="-122"/>
              </a:rPr>
              <a:t>2.4.1 </a:t>
            </a:r>
            <a:r>
              <a:rPr lang="zh-CN" altLang="en-US" sz="2800" dirty="0">
                <a:ea typeface="华文新魏" pitchFamily="2" charset="-122"/>
              </a:rPr>
              <a:t>设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是一个</a:t>
            </a:r>
            <a:r>
              <a:rPr lang="en-US" altLang="zh-CN" sz="2800" i="1" dirty="0">
                <a:ea typeface="华文新魏" pitchFamily="2" charset="-12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阶方阵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则下列</a:t>
            </a:r>
            <a:r>
              <a:rPr lang="zh-CN" altLang="en-US" sz="2800" dirty="0" smtClean="0">
                <a:ea typeface="华文新魏" pitchFamily="2" charset="-122"/>
              </a:rPr>
              <a:t>条件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</a:rPr>
              <a:t>等价</a:t>
            </a:r>
            <a:r>
              <a:rPr lang="en-US" altLang="zh-CN" sz="2800" dirty="0">
                <a:ea typeface="华文新魏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(1) 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是可逆的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(2) </a:t>
            </a:r>
            <a:r>
              <a:rPr lang="zh-CN" altLang="en-US" sz="2800" dirty="0">
                <a:ea typeface="华文新魏" pitchFamily="2" charset="-122"/>
              </a:rPr>
              <a:t>齐次线性方程组</a:t>
            </a:r>
            <a:r>
              <a:rPr lang="en-US" altLang="zh-CN" sz="2800" b="1" i="1" dirty="0">
                <a:ea typeface="华文新魏" pitchFamily="2" charset="-122"/>
              </a:rPr>
              <a:t>AX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O</a:t>
            </a:r>
            <a:r>
              <a:rPr lang="zh-CN" altLang="en-US" sz="2800" dirty="0">
                <a:ea typeface="华文新魏" pitchFamily="2" charset="-122"/>
              </a:rPr>
              <a:t>仅有零解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(3) 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行等价于单位矩阵</a:t>
            </a:r>
            <a:r>
              <a:rPr lang="en-US" altLang="zh-CN" sz="2800" b="1" i="1" dirty="0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(4) 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可写成若干初等矩阵的乘积</a:t>
            </a:r>
            <a:r>
              <a:rPr lang="en-US" altLang="zh-CN" sz="2800" dirty="0">
                <a:ea typeface="华文新魏" pitchFamily="2" charset="-122"/>
              </a:rPr>
              <a:t>.</a:t>
            </a:r>
            <a:endParaRPr lang="zh-CN" altLang="en-US" sz="2800" dirty="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92450" y="1404938"/>
          <a:ext cx="359568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8" name="Equation" r:id="rId4" imgW="1688367" imgH="1002865" progId="Equation.DSMT4">
                  <p:embed/>
                </p:oleObj>
              </mc:Choice>
              <mc:Fallback>
                <p:oleObj name="Equation" r:id="rId4" imgW="1688367" imgH="1002865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1404938"/>
                        <a:ext cx="359568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91850" y="1268700"/>
          <a:ext cx="4052888" cy="369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49" name="Equation" r:id="rId4" imgW="1905000" imgH="1828800" progId="Equation.DSMT4">
                  <p:embed/>
                </p:oleObj>
              </mc:Choice>
              <mc:Fallback>
                <p:oleObj name="Equation" r:id="rId4" imgW="1905000" imgH="18288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50" y="1268700"/>
                        <a:ext cx="4052888" cy="369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3" name="Text Box 3"/>
          <p:cNvSpPr txBox="1">
            <a:spLocks noChangeArrowheads="1"/>
          </p:cNvSpPr>
          <p:nvPr/>
        </p:nvSpPr>
        <p:spPr bwMode="auto">
          <a:xfrm>
            <a:off x="1259540" y="4989741"/>
            <a:ext cx="100814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其中</a:t>
            </a:r>
            <a:r>
              <a:rPr lang="en-US" altLang="zh-CN" sz="2800" dirty="0" smtClean="0">
                <a:ea typeface="华文新魏" pitchFamily="2" charset="-122"/>
              </a:rPr>
              <a:t>,</a:t>
            </a:r>
            <a:endParaRPr lang="en-US" altLang="zh-CN" sz="2800" dirty="0">
              <a:ea typeface="华文新魏" pitchFamily="2" charset="-122"/>
            </a:endParaRPr>
          </a:p>
        </p:txBody>
      </p:sp>
      <p:graphicFrame>
        <p:nvGraphicFramePr>
          <p:cNvPr id="109574" name="Object 7"/>
          <p:cNvGraphicFramePr>
            <a:graphicFrameLocks noChangeAspect="1"/>
          </p:cNvGraphicFramePr>
          <p:nvPr/>
        </p:nvGraphicFramePr>
        <p:xfrm>
          <a:off x="2239130" y="4968741"/>
          <a:ext cx="1900810" cy="620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0" name="Equation" r:id="rId6" imgW="710891" imgH="241195" progId="Equation.DSMT4">
                  <p:embed/>
                </p:oleObj>
              </mc:Choice>
              <mc:Fallback>
                <p:oleObj name="Equation" r:id="rId6" imgW="710891" imgH="241195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130" y="4968741"/>
                        <a:ext cx="1900810" cy="6205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5" name="Object 6"/>
          <p:cNvGraphicFramePr>
            <a:graphicFrameLocks noChangeAspect="1"/>
          </p:cNvGraphicFramePr>
          <p:nvPr/>
        </p:nvGraphicFramePr>
        <p:xfrm>
          <a:off x="4114201" y="4967443"/>
          <a:ext cx="3842269" cy="62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1" name="Equation" r:id="rId8" imgW="1536033" imgH="253890" progId="Equation.DSMT4">
                  <p:embed/>
                </p:oleObj>
              </mc:Choice>
              <mc:Fallback>
                <p:oleObj name="Equation" r:id="rId8" imgW="1536033" imgH="253890" progId="Equation.DSMT4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201" y="4967443"/>
                        <a:ext cx="3842269" cy="6218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596420" y="2132820"/>
            <a:ext cx="1296180" cy="104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</a:rPr>
              <a:t>阶梯形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1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</a:rPr>
              <a:t>矩阵</a:t>
            </a:r>
            <a:endParaRPr lang="en-US" altLang="zh-CN" sz="2800" dirty="0">
              <a:ea typeface="华文新魏" pitchFamily="2" charset="-12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259640" y="5661310"/>
            <a:ext cx="4896580" cy="56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</a:rPr>
              <a:t>分别</a:t>
            </a:r>
            <a:r>
              <a:rPr lang="zh-CN" altLang="en-US" sz="2800" dirty="0">
                <a:ea typeface="华文新魏" pitchFamily="2" charset="-122"/>
              </a:rPr>
              <a:t>是它们所在行</a:t>
            </a:r>
            <a:r>
              <a:rPr lang="zh-CN" altLang="en-US" sz="2800" dirty="0" smtClean="0">
                <a:ea typeface="华文新魏" pitchFamily="2" charset="-122"/>
              </a:rPr>
              <a:t>的</a:t>
            </a:r>
            <a:r>
              <a:rPr lang="zh-CN" altLang="en-US" sz="2800" dirty="0" smtClean="0">
                <a:latin typeface="华文琥珀" pitchFamily="2" charset="-122"/>
                <a:ea typeface="华文琥珀" pitchFamily="2" charset="-122"/>
              </a:rPr>
              <a:t>首项元素</a:t>
            </a:r>
            <a:r>
              <a:rPr lang="en-US" altLang="zh-CN" sz="2800" dirty="0" smtClean="0">
                <a:ea typeface="华文新魏" pitchFamily="2" charset="-122"/>
              </a:rPr>
              <a:t>.</a:t>
            </a:r>
            <a:endParaRPr lang="en-US" altLang="zh-CN" sz="2800" dirty="0">
              <a:ea typeface="华文新魏" pitchFamily="2" charset="-122"/>
            </a:endParaRPr>
          </a:p>
        </p:txBody>
      </p:sp>
      <p:graphicFrame>
        <p:nvGraphicFramePr>
          <p:cNvPr id="109600" name="Object 32"/>
          <p:cNvGraphicFramePr>
            <a:graphicFrameLocks noChangeAspect="1"/>
          </p:cNvGraphicFramePr>
          <p:nvPr/>
        </p:nvGraphicFramePr>
        <p:xfrm>
          <a:off x="1187530" y="2780910"/>
          <a:ext cx="23241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2" name="Equation" r:id="rId10" imgW="1091726" imgH="253890" progId="Equation.DSMT4">
                  <p:embed/>
                </p:oleObj>
              </mc:Choice>
              <mc:Fallback>
                <p:oleObj name="Equation" r:id="rId10" imgW="1091726" imgH="253890" progId="Equation.DSMT4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530" y="2780910"/>
                        <a:ext cx="23241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3" grpId="0"/>
      <p:bldP spid="8" grpId="0"/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308475" y="1196975"/>
          <a:ext cx="3000375" cy="217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8" name="Equation" r:id="rId4" imgW="1409088" imgH="1002865" progId="Equation.DSMT4">
                  <p:embed/>
                </p:oleObj>
              </mc:Choice>
              <mc:Fallback>
                <p:oleObj name="Equation" r:id="rId4" imgW="1409088" imgH="1002865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475" y="1196975"/>
                        <a:ext cx="3000375" cy="217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2451100" y="3587750"/>
          <a:ext cx="4784725" cy="214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9" name="Equation" r:id="rId6" imgW="2247900" imgH="990600" progId="Equation.DSMT4">
                  <p:embed/>
                </p:oleObj>
              </mc:Choice>
              <mc:Fallback>
                <p:oleObj name="Equation" r:id="rId6" imgW="2247900" imgH="9906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100" y="3587750"/>
                        <a:ext cx="4784725" cy="214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176463" y="2009775"/>
          <a:ext cx="23241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60" name="Equation" r:id="rId8" imgW="1091726" imgH="253890" progId="Equation.DSMT4">
                  <p:embed/>
                </p:oleObj>
              </mc:Choice>
              <mc:Fallback>
                <p:oleObj name="Equation" r:id="rId8" imgW="1091726" imgH="253890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2009775"/>
                        <a:ext cx="23241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484313"/>
            <a:ext cx="70866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2800">
                <a:latin typeface="黑体" pitchFamily="49" charset="-122"/>
                <a:ea typeface="黑体" pitchFamily="49" charset="-122"/>
              </a:rPr>
              <a:t>    注</a:t>
            </a:r>
            <a:r>
              <a:rPr lang="en-US" altLang="zh-CN" sz="2800">
                <a:latin typeface="黑体" pitchFamily="49" charset="-122"/>
                <a:ea typeface="黑体" pitchFamily="49" charset="-122"/>
              </a:rPr>
              <a:t>1 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可逆矩阵的最简型是单位矩阵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.</a:t>
            </a:r>
            <a:endParaRPr lang="en-US" altLang="zh-CN" sz="2800"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80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0">
                <a:latin typeface="黑体" pitchFamily="49" charset="-122"/>
                <a:ea typeface="黑体" pitchFamily="49" charset="-122"/>
              </a:rPr>
              <a:t>注</a:t>
            </a:r>
            <a:r>
              <a:rPr lang="en-US" altLang="zh-CN" sz="280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矩阵可逆的判别法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       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对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做初等行变换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若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可化为单位矩阵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则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可逆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否则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不可逆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.</a:t>
            </a:r>
            <a:endParaRPr lang="en-US" altLang="zh-CN" sz="280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28114" y="1865944"/>
            <a:ext cx="7820466" cy="228315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71008" y="1916790"/>
            <a:ext cx="7794121" cy="216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 sz="2800" dirty="0">
                <a:ea typeface="黑体" pitchFamily="49" charset="-122"/>
              </a:rPr>
              <a:t>        判断矩阵 </a:t>
            </a:r>
            <a:r>
              <a:rPr lang="en-US" altLang="zh-CN" sz="2800" b="1" i="1" dirty="0">
                <a:ea typeface="黑体" pitchFamily="49" charset="-122"/>
              </a:rPr>
              <a:t>A</a:t>
            </a:r>
            <a:r>
              <a:rPr lang="zh-CN" altLang="en-US" sz="2800" dirty="0">
                <a:ea typeface="黑体" pitchFamily="49" charset="-122"/>
              </a:rPr>
              <a:t>是否可逆的简单且可操作的方法</a:t>
            </a:r>
            <a:r>
              <a:rPr lang="en-US" altLang="zh-CN" sz="2800" dirty="0">
                <a:ea typeface="黑体" pitchFamily="49" charset="-122"/>
              </a:rPr>
              <a:t>: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       </a:t>
            </a:r>
            <a:r>
              <a:rPr lang="zh-CN" altLang="en-US" sz="2800" dirty="0" smtClean="0">
                <a:ea typeface="华文新魏" pitchFamily="2" charset="-122"/>
              </a:rPr>
              <a:t>用</a:t>
            </a:r>
            <a:r>
              <a:rPr lang="zh-CN" altLang="en-US" sz="2800" dirty="0">
                <a:ea typeface="华文新魏" pitchFamily="2" charset="-122"/>
              </a:rPr>
              <a:t>初等行变换把矩阵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化成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阶梯型矩阵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 </a:t>
            </a:r>
            <a:endParaRPr lang="en-US" altLang="zh-CN" sz="2800" dirty="0" smtClean="0">
              <a:ea typeface="华文新魏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设</a:t>
            </a:r>
            <a:r>
              <a:rPr lang="en-US" altLang="zh-CN" sz="2800" i="1" dirty="0" smtClean="0">
                <a:ea typeface="华文新魏" pitchFamily="2" charset="-122"/>
                <a:sym typeface="Symbol" pitchFamily="18" charset="2"/>
              </a:rPr>
              <a:t>r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是阶梯型矩阵中首项元素的个数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. 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当</a:t>
            </a:r>
            <a:r>
              <a:rPr lang="en-US" altLang="zh-CN" sz="2800" i="1" dirty="0" smtClean="0">
                <a:ea typeface="华文新魏" pitchFamily="2" charset="-122"/>
              </a:rPr>
              <a:t>r</a:t>
            </a:r>
            <a:r>
              <a:rPr lang="en-US" altLang="zh-CN" i="1" dirty="0" smtClean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smtClean="0">
                <a:ea typeface="华文新魏" pitchFamily="2" charset="-122"/>
              </a:rPr>
              <a:t>n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时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, 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矩阵</a:t>
            </a:r>
            <a:r>
              <a:rPr lang="en-US" altLang="zh-CN" sz="2800" b="1" i="1" dirty="0" smtClean="0">
                <a:ea typeface="华文新魏" pitchFamily="2" charset="-122"/>
                <a:sym typeface="Symbol" pitchFamily="18" charset="2"/>
              </a:rPr>
              <a:t>A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可逆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否则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矩阵</a:t>
            </a:r>
            <a:r>
              <a:rPr lang="en-US" altLang="zh-CN" sz="2800" b="1" i="1" dirty="0" smtClean="0">
                <a:ea typeface="华文新魏" pitchFamily="2" charset="-122"/>
                <a:sym typeface="Symbol" pitchFamily="18" charset="2"/>
              </a:rPr>
              <a:t>A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不可逆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.</a:t>
            </a:r>
            <a:endParaRPr lang="zh-CN" altLang="en-US" sz="2800" dirty="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49325" y="1052513"/>
            <a:ext cx="59801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        例</a:t>
            </a:r>
            <a:r>
              <a:rPr lang="en-US" altLang="zh-CN" sz="2800">
                <a:ea typeface="黑体" pitchFamily="49" charset="-122"/>
              </a:rPr>
              <a:t>2.4.1</a:t>
            </a:r>
            <a:r>
              <a:rPr lang="zh-CN" altLang="en-US" sz="2800">
                <a:ea typeface="黑体" pitchFamily="49" charset="-122"/>
              </a:rPr>
              <a:t> </a:t>
            </a:r>
            <a:r>
              <a:rPr lang="zh-CN" altLang="en-US" sz="2800">
                <a:ea typeface="华文新魏" pitchFamily="2" charset="-122"/>
              </a:rPr>
              <a:t>判断下述矩阵</a:t>
            </a:r>
            <a:r>
              <a:rPr lang="zh-CN" altLang="en-US" sz="12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是否可逆</a:t>
            </a:r>
            <a:r>
              <a:rPr lang="en-US" altLang="zh-CN" sz="2800">
                <a:ea typeface="华文新魏" pitchFamily="2" charset="-122"/>
              </a:rPr>
              <a:t>:</a:t>
            </a:r>
            <a:endParaRPr lang="zh-CN" altLang="en-US" sz="2800">
              <a:ea typeface="华文新魏" pitchFamily="2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348038" y="1773238"/>
          <a:ext cx="283845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5" name="Equation" r:id="rId4" imgW="1333500" imgH="749300" progId="Equation.DSMT4">
                  <p:embed/>
                </p:oleObj>
              </mc:Choice>
              <mc:Fallback>
                <p:oleObj name="Equation" r:id="rId4" imgW="1333500" imgH="7493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773238"/>
                        <a:ext cx="283845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355725" y="981075"/>
            <a:ext cx="7266733" cy="51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黑体" pitchFamily="49" charset="-122"/>
              </a:rPr>
              <a:t>        二、求逆矩阵的初等变换法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由定理</a:t>
            </a:r>
            <a:r>
              <a:rPr lang="en-US" altLang="zh-CN" sz="2800" dirty="0">
                <a:ea typeface="华文新魏" pitchFamily="2" charset="-122"/>
              </a:rPr>
              <a:t>2.4.1</a:t>
            </a:r>
            <a:r>
              <a:rPr lang="zh-CN" altLang="en-US" sz="2800" dirty="0">
                <a:ea typeface="华文新魏" pitchFamily="2" charset="-122"/>
              </a:rPr>
              <a:t>可知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若</a:t>
            </a:r>
            <a:r>
              <a:rPr lang="en-US" altLang="zh-CN" sz="2800" i="1" dirty="0">
                <a:ea typeface="华文新魏" pitchFamily="2" charset="-12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阶方阵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可逆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则存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在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初等矩阵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baseline="-25000" dirty="0">
                <a:ea typeface="华文新魏" pitchFamily="2" charset="-122"/>
              </a:rPr>
              <a:t>2</a:t>
            </a:r>
            <a:r>
              <a:rPr lang="en-US" altLang="zh-CN" sz="2800" dirty="0">
                <a:ea typeface="华文新魏" pitchFamily="2" charset="-122"/>
              </a:rPr>
              <a:t>,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 err="1">
                <a:ea typeface="华文新魏" pitchFamily="2" charset="-122"/>
              </a:rPr>
              <a:t>P</a:t>
            </a:r>
            <a:r>
              <a:rPr lang="en-US" altLang="zh-CN" sz="2800" i="1" baseline="-25000" dirty="0" err="1">
                <a:ea typeface="华文新魏" pitchFamily="2" charset="-122"/>
              </a:rPr>
              <a:t>k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使得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>
                <a:ea typeface="华文新魏" pitchFamily="2" charset="-122"/>
              </a:rPr>
              <a:t>                           I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err="1">
                <a:ea typeface="华文新魏" pitchFamily="2" charset="-122"/>
              </a:rPr>
              <a:t>P</a:t>
            </a:r>
            <a:r>
              <a:rPr lang="en-US" altLang="zh-CN" sz="2800" i="1" baseline="-25000" dirty="0" err="1">
                <a:ea typeface="华文新魏" pitchFamily="2" charset="-122"/>
              </a:rPr>
              <a:t>k</a:t>
            </a:r>
            <a:r>
              <a:rPr lang="en-US" altLang="zh-CN" sz="2800" i="1" baseline="-250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i="1" baseline="-25000" dirty="0">
                <a:ea typeface="华文新魏" pitchFamily="2" charset="-122"/>
              </a:rPr>
              <a:t>k</a:t>
            </a:r>
            <a:r>
              <a:rPr lang="en-US" altLang="zh-CN" sz="2800" baseline="-25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,</a:t>
            </a:r>
            <a:endParaRPr lang="zh-CN" altLang="en-US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而由上式可得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>
                <a:ea typeface="华文新魏" pitchFamily="2" charset="-122"/>
              </a:rPr>
              <a:t>                         A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err="1">
                <a:ea typeface="华文新魏" pitchFamily="2" charset="-122"/>
              </a:rPr>
              <a:t>P</a:t>
            </a:r>
            <a:r>
              <a:rPr lang="en-US" altLang="zh-CN" sz="2800" i="1" baseline="-25000" dirty="0" err="1">
                <a:ea typeface="华文新魏" pitchFamily="2" charset="-122"/>
              </a:rPr>
              <a:t>k</a:t>
            </a:r>
            <a:r>
              <a:rPr lang="en-US" altLang="zh-CN" sz="2800" i="1" baseline="-250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i="1" baseline="-25000" dirty="0">
                <a:ea typeface="华文新魏" pitchFamily="2" charset="-122"/>
              </a:rPr>
              <a:t>k</a:t>
            </a:r>
            <a:r>
              <a:rPr lang="en-US" altLang="zh-CN" sz="2800" baseline="-25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en-US" altLang="zh-CN" sz="2800" b="1" i="1" dirty="0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</a:rPr>
              <a:t>,</a:t>
            </a:r>
            <a:endParaRPr lang="zh-CN" altLang="en-US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</a:rPr>
              <a:t>由上述两式可知</a:t>
            </a:r>
            <a:r>
              <a:rPr lang="zh-CN" altLang="en-US" sz="2800" dirty="0">
                <a:ea typeface="华文新魏" pitchFamily="2" charset="-122"/>
              </a:rPr>
              <a:t>对</a:t>
            </a:r>
            <a:r>
              <a:rPr lang="zh-CN" altLang="en-US" sz="9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和</a:t>
            </a:r>
            <a:r>
              <a:rPr lang="en-US" altLang="zh-CN" sz="2800" b="1" i="1" dirty="0">
                <a:ea typeface="华文新魏" pitchFamily="2" charset="-122"/>
              </a:rPr>
              <a:t>I</a:t>
            </a:r>
            <a:r>
              <a:rPr lang="en-US" altLang="zh-CN" b="1" i="1" dirty="0">
                <a:ea typeface="华文新魏" pitchFamily="2" charset="-122"/>
              </a:rPr>
              <a:t> </a:t>
            </a:r>
            <a:r>
              <a:rPr lang="zh-CN" altLang="en-US" sz="2800" dirty="0">
                <a:ea typeface="华文新魏" pitchFamily="2" charset="-122"/>
              </a:rPr>
              <a:t>做同样的初等行变换</a:t>
            </a:r>
            <a:r>
              <a:rPr lang="en-US" altLang="zh-CN" sz="2800" dirty="0">
                <a:ea typeface="华文新魏" pitchFamily="2" charset="-122"/>
              </a:rPr>
              <a:t>, 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当把</a:t>
            </a:r>
            <a:r>
              <a:rPr lang="en-US" altLang="zh-CN" sz="1100" b="1" i="1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化为单位矩阵</a:t>
            </a:r>
            <a:r>
              <a:rPr lang="en-US" altLang="zh-CN" sz="2800" b="1" i="1" dirty="0">
                <a:ea typeface="华文新魏" pitchFamily="2" charset="-122"/>
              </a:rPr>
              <a:t>I</a:t>
            </a:r>
            <a:r>
              <a:rPr lang="zh-CN" altLang="en-US" sz="2800" dirty="0">
                <a:ea typeface="华文新魏" pitchFamily="2" charset="-122"/>
              </a:rPr>
              <a:t>时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I</a:t>
            </a:r>
            <a:r>
              <a:rPr lang="zh-CN" altLang="en-US" sz="2800" dirty="0">
                <a:ea typeface="华文新魏" pitchFamily="2" charset="-122"/>
              </a:rPr>
              <a:t>就化为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这就是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求逆矩阵的初等变换法</a:t>
            </a:r>
            <a:r>
              <a:rPr lang="en-US" altLang="zh-CN" sz="2800" dirty="0">
                <a:ea typeface="华文新魏" pitchFamily="2" charset="-122"/>
              </a:rPr>
              <a:t>.</a:t>
            </a:r>
            <a:endParaRPr lang="zh-CN" altLang="en-US" sz="2800" dirty="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8114" y="1649914"/>
            <a:ext cx="7676446" cy="285923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875874" cy="528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黑体" pitchFamily="49" charset="-122"/>
              </a:rPr>
              <a:t>        求逆矩阵的初等变换法</a:t>
            </a:r>
            <a:endParaRPr lang="en-US" altLang="zh-CN" sz="2800" dirty="0">
              <a:ea typeface="黑体" pitchFamily="49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 smtClean="0">
                <a:ea typeface="华文新魏" pitchFamily="2" charset="-122"/>
              </a:rPr>
              <a:t>首先</a:t>
            </a:r>
            <a:r>
              <a:rPr lang="en-US" altLang="zh-CN" sz="2800" dirty="0" smtClean="0">
                <a:ea typeface="华文新魏" pitchFamily="2" charset="-122"/>
              </a:rPr>
              <a:t>, </a:t>
            </a:r>
            <a:r>
              <a:rPr lang="zh-CN" altLang="en-US" sz="2800" dirty="0" smtClean="0">
                <a:ea typeface="华文新魏" pitchFamily="2" charset="-122"/>
              </a:rPr>
              <a:t>将</a:t>
            </a:r>
            <a:r>
              <a:rPr lang="en-US" altLang="zh-CN" sz="2800" i="1" dirty="0">
                <a:ea typeface="华文新魏" pitchFamily="2" charset="-12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阶可逆矩阵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与</a:t>
            </a:r>
            <a:r>
              <a:rPr lang="en-US" altLang="zh-CN" sz="2800" i="1" dirty="0">
                <a:ea typeface="华文新魏" pitchFamily="2" charset="-12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阶单位矩阵</a:t>
            </a:r>
            <a:r>
              <a:rPr lang="zh-CN" altLang="en-US" sz="9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I</a:t>
            </a:r>
            <a:r>
              <a:rPr lang="en-US" altLang="zh-CN" sz="900" b="1" i="1" dirty="0">
                <a:ea typeface="华文新魏" pitchFamily="2" charset="-122"/>
              </a:rPr>
              <a:t> </a:t>
            </a:r>
            <a:r>
              <a:rPr lang="zh-CN" altLang="en-US" sz="2800" dirty="0">
                <a:ea typeface="华文新魏" pitchFamily="2" charset="-122"/>
              </a:rPr>
              <a:t>并排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写成一个</a:t>
            </a:r>
            <a:r>
              <a:rPr lang="en-US" altLang="zh-CN" sz="2800" i="1" dirty="0">
                <a:sym typeface="Symbol" pitchFamily="18" charset="2"/>
              </a:rPr>
              <a:t>n</a:t>
            </a:r>
            <a:r>
              <a:rPr lang="en-US" altLang="zh-CN" i="1" dirty="0">
                <a:sym typeface="Symbol" pitchFamily="18" charset="2"/>
              </a:rPr>
              <a:t> </a:t>
            </a:r>
            <a:r>
              <a:rPr lang="en-US" altLang="zh-CN" sz="2800" dirty="0">
                <a:sym typeface="Symbol" pitchFamily="18" charset="2"/>
              </a:rPr>
              <a:t>2</a:t>
            </a:r>
            <a:r>
              <a:rPr lang="en-US" altLang="zh-CN" sz="2800" i="1" dirty="0">
                <a:sym typeface="Symbol" pitchFamily="18" charset="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矩阵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>
                <a:ea typeface="华文新魏" pitchFamily="2" charset="-122"/>
              </a:rPr>
              <a:t>                           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I</a:t>
            </a:r>
            <a:r>
              <a:rPr lang="en-US" altLang="zh-CN" b="1" i="1" dirty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dirty="0" smtClean="0">
                <a:ea typeface="华文新魏" pitchFamily="2" charset="-122"/>
              </a:rPr>
              <a:t>.</a:t>
            </a:r>
            <a:endParaRPr lang="zh-CN" altLang="en-US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</a:rPr>
              <a:t>然后</a:t>
            </a:r>
            <a:r>
              <a:rPr lang="en-US" altLang="zh-CN" sz="2800" dirty="0" smtClean="0">
                <a:ea typeface="华文新魏" pitchFamily="2" charset="-122"/>
              </a:rPr>
              <a:t>, </a:t>
            </a:r>
            <a:r>
              <a:rPr lang="zh-CN" altLang="en-US" sz="2800" dirty="0" smtClean="0">
                <a:ea typeface="华文新魏" pitchFamily="2" charset="-122"/>
              </a:rPr>
              <a:t>对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</a:rPr>
              <a:t>实施初等</a:t>
            </a:r>
            <a:r>
              <a:rPr lang="zh-CN" altLang="en-US" sz="2800" dirty="0">
                <a:solidFill>
                  <a:srgbClr val="0000CC"/>
                </a:solidFill>
                <a:latin typeface="华文琥珀" pitchFamily="2" charset="-122"/>
                <a:ea typeface="华文琥珀" pitchFamily="2" charset="-122"/>
              </a:rPr>
              <a:t>行变换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把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</a:rPr>
              <a:t>A</a:t>
            </a:r>
            <a:r>
              <a:rPr lang="zh-CN" altLang="en-US" sz="2800" dirty="0" smtClean="0">
                <a:ea typeface="华文新魏" pitchFamily="2" charset="-122"/>
              </a:rPr>
              <a:t>对应的</a:t>
            </a:r>
            <a:r>
              <a:rPr lang="zh-CN" altLang="en-US" sz="2800" dirty="0">
                <a:ea typeface="华文新魏" pitchFamily="2" charset="-122"/>
              </a:rPr>
              <a:t>位置化成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单位矩阵时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9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I</a:t>
            </a:r>
            <a:r>
              <a:rPr lang="en-US" altLang="zh-CN" b="1" i="1" dirty="0">
                <a:ea typeface="华文新魏" pitchFamily="2" charset="-122"/>
              </a:rPr>
              <a:t> </a:t>
            </a:r>
            <a:r>
              <a:rPr lang="zh-CN" altLang="en-US" sz="2800" dirty="0" smtClean="0">
                <a:ea typeface="华文新魏" pitchFamily="2" charset="-122"/>
              </a:rPr>
              <a:t>对应的</a:t>
            </a:r>
            <a:r>
              <a:rPr lang="zh-CN" altLang="en-US" sz="2800" dirty="0">
                <a:ea typeface="华文新魏" pitchFamily="2" charset="-122"/>
              </a:rPr>
              <a:t>位置就被化成了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华文新魏" pitchFamily="2" charset="-122"/>
              </a:rPr>
              <a:t>上述过程的实质是把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</a:rPr>
              <a:t>化成最简型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注</a:t>
            </a:r>
            <a:r>
              <a:rPr lang="en-US" altLang="zh-CN" sz="2800" dirty="0">
                <a:ea typeface="华文新魏" pitchFamily="2" charset="-122"/>
              </a:rPr>
              <a:t> </a:t>
            </a:r>
            <a:r>
              <a:rPr lang="zh-CN" altLang="en-US" sz="2800" dirty="0">
                <a:ea typeface="华文新魏" pitchFamily="2" charset="-122"/>
              </a:rPr>
              <a:t>上述求逆矩阵的方法可将判断矩阵是否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可逆与求可逆矩阵的逆矩阵合二为一</a:t>
            </a:r>
            <a:r>
              <a:rPr lang="en-US" altLang="zh-CN" sz="2800" dirty="0">
                <a:ea typeface="华文新魏" pitchFamily="2" charset="-122"/>
              </a:rPr>
              <a:t>.</a:t>
            </a:r>
            <a:endParaRPr lang="zh-CN" altLang="en-US" sz="2800" dirty="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8114" y="1649914"/>
            <a:ext cx="7748456" cy="451546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605713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        初等变换法求逆矩阵的步骤</a:t>
            </a:r>
            <a:endParaRPr lang="en-US" altLang="zh-CN" sz="2800">
              <a:ea typeface="黑体" pitchFamily="49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en-US" altLang="zh-CN" sz="2800">
                <a:ea typeface="华文新魏" pitchFamily="2" charset="-122"/>
              </a:rPr>
              <a:t>(1) </a:t>
            </a:r>
            <a:r>
              <a:rPr lang="zh-CN" altLang="en-US" sz="2800">
                <a:ea typeface="华文新魏" pitchFamily="2" charset="-122"/>
              </a:rPr>
              <a:t>写出矩阵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en-US" altLang="zh-CN" sz="1400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en-US" altLang="zh-CN" sz="2800">
                <a:ea typeface="华文新魏" pitchFamily="2" charset="-122"/>
                <a:sym typeface="MT Extra" pitchFamily="18" charset="2"/>
              </a:rPr>
              <a:t>, </a:t>
            </a:r>
            <a:r>
              <a:rPr lang="en-US" altLang="zh-CN" sz="2800" b="1" i="1">
                <a:ea typeface="华文新魏" pitchFamily="2" charset="-122"/>
              </a:rPr>
              <a:t>I</a:t>
            </a:r>
            <a:r>
              <a:rPr lang="en-US" altLang="zh-CN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(2) </a:t>
            </a:r>
            <a:r>
              <a:rPr lang="zh-CN" altLang="en-US" sz="2800">
                <a:ea typeface="华文新魏" pitchFamily="2" charset="-122"/>
              </a:rPr>
              <a:t>对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>
                <a:ea typeface="华文新魏" pitchFamily="2" charset="-122"/>
              </a:rPr>
              <a:t>实施初等行变换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化为阶梯型矩阵</a:t>
            </a:r>
            <a:r>
              <a:rPr lang="en-US" altLang="zh-CN" sz="2800">
                <a:ea typeface="华文新魏" pitchFamily="2" charset="-122"/>
              </a:rPr>
              <a:t>; </a:t>
            </a:r>
            <a:endParaRPr lang="zh-CN" altLang="en-US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en-US" altLang="zh-CN" sz="2800">
                <a:ea typeface="华文新魏" pitchFamily="2" charset="-122"/>
              </a:rPr>
              <a:t>(3) </a:t>
            </a:r>
            <a:r>
              <a:rPr lang="zh-CN" altLang="en-US" sz="2800">
                <a:ea typeface="华文新魏" pitchFamily="2" charset="-122"/>
              </a:rPr>
              <a:t>利用</a:t>
            </a:r>
            <a:r>
              <a:rPr lang="en-US" altLang="zh-CN" sz="2800">
                <a:ea typeface="华文新魏" pitchFamily="2" charset="-122"/>
              </a:rPr>
              <a:t>(2)</a:t>
            </a:r>
            <a:r>
              <a:rPr lang="zh-CN" altLang="en-US" sz="2800">
                <a:ea typeface="华文新魏" pitchFamily="2" charset="-122"/>
              </a:rPr>
              <a:t>中的阶梯型矩阵判断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是否可逆</a:t>
            </a:r>
            <a:r>
              <a:rPr lang="en-US" altLang="zh-CN" sz="2800">
                <a:ea typeface="华文新魏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若阶梯型矩阵中对应矩阵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的部分的首项元素的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个数等于矩阵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的阶数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则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可逆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否则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不可逆</a:t>
            </a:r>
            <a:r>
              <a:rPr lang="en-US" altLang="zh-CN" sz="280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(4) </a:t>
            </a:r>
            <a:r>
              <a:rPr lang="zh-CN" altLang="en-US" sz="2800">
                <a:ea typeface="华文新魏" pitchFamily="2" charset="-122"/>
              </a:rPr>
              <a:t>在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可逆的情况下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利用初等行变换继续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将</a:t>
            </a:r>
            <a:r>
              <a:rPr lang="en-US" altLang="zh-CN" sz="2800">
                <a:ea typeface="华文新魏" pitchFamily="2" charset="-122"/>
              </a:rPr>
              <a:t>(2)</a:t>
            </a:r>
            <a:r>
              <a:rPr lang="zh-CN" altLang="en-US" sz="2800">
                <a:ea typeface="华文新魏" pitchFamily="2" charset="-122"/>
              </a:rPr>
              <a:t>中的阶梯型矩阵化为矩阵的最简型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其中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对应单位矩阵</a:t>
            </a:r>
            <a:r>
              <a:rPr lang="en-US" altLang="zh-CN" sz="2800" b="1" i="1">
                <a:ea typeface="华文新魏" pitchFamily="2" charset="-122"/>
              </a:rPr>
              <a:t>I</a:t>
            </a:r>
            <a:r>
              <a:rPr lang="zh-CN" altLang="en-US" sz="2800">
                <a:ea typeface="华文新魏" pitchFamily="2" charset="-122"/>
              </a:rPr>
              <a:t>的部分就是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的逆矩阵</a:t>
            </a:r>
            <a:r>
              <a:rPr lang="en-US" altLang="zh-CN" sz="2800">
                <a:ea typeface="华文新魏" pitchFamily="2" charset="-122"/>
              </a:rPr>
              <a:t>.</a:t>
            </a:r>
            <a:endParaRPr lang="zh-CN" altLang="en-US" sz="280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20" y="1412720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215188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        例</a:t>
            </a:r>
            <a:r>
              <a:rPr lang="en-US" altLang="zh-CN" sz="2800">
                <a:ea typeface="黑体" pitchFamily="49" charset="-122"/>
              </a:rPr>
              <a:t>2.4.2</a:t>
            </a:r>
            <a:r>
              <a:rPr lang="zh-CN" altLang="en-US" sz="2800">
                <a:ea typeface="黑体" pitchFamily="49" charset="-122"/>
              </a:rPr>
              <a:t> </a:t>
            </a:r>
            <a:r>
              <a:rPr lang="zh-CN" altLang="en-US" sz="2800">
                <a:ea typeface="华文新魏" pitchFamily="2" charset="-122"/>
              </a:rPr>
              <a:t>判断下述矩阵</a:t>
            </a:r>
            <a:r>
              <a:rPr lang="zh-CN" altLang="en-US" sz="12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是否可逆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若可逆</a:t>
            </a:r>
            <a:r>
              <a:rPr lang="en-US" altLang="zh-CN" sz="2800"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求其逆矩阵</a:t>
            </a:r>
            <a:r>
              <a:rPr lang="en-US" altLang="zh-CN" sz="2800">
                <a:ea typeface="华文新魏" pitchFamily="2" charset="-122"/>
              </a:rPr>
              <a:t>: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419475" y="2314575"/>
          <a:ext cx="2459038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58" name="Equation" r:id="rId4" imgW="1155700" imgH="749300" progId="Equation.DSMT4">
                  <p:embed/>
                </p:oleObj>
              </mc:Choice>
              <mc:Fallback>
                <p:oleObj name="Equation" r:id="rId4" imgW="1155700" imgH="7493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314575"/>
                        <a:ext cx="2459038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835275" y="4238625"/>
          <a:ext cx="36480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59" name="Equation" r:id="rId6" imgW="1714500" imgH="749300" progId="Equation.DSMT4">
                  <p:embed/>
                </p:oleObj>
              </mc:Choice>
              <mc:Fallback>
                <p:oleObj name="Equation" r:id="rId6" imgW="1714500" imgH="7493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4238625"/>
                        <a:ext cx="36480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355725" y="981075"/>
            <a:ext cx="7218643" cy="457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黑体" pitchFamily="49" charset="-122"/>
              </a:rPr>
              <a:t>        </a:t>
            </a:r>
            <a:r>
              <a:rPr lang="zh-CN" altLang="en-US" sz="2800" dirty="0" smtClean="0">
                <a:ea typeface="黑体" pitchFamily="49" charset="-122"/>
              </a:rPr>
              <a:t>三、逆</a:t>
            </a:r>
            <a:r>
              <a:rPr lang="zh-CN" altLang="en-US" sz="2800" dirty="0">
                <a:ea typeface="黑体" pitchFamily="49" charset="-122"/>
              </a:rPr>
              <a:t>矩阵</a:t>
            </a:r>
            <a:r>
              <a:rPr lang="zh-CN" altLang="en-US" sz="2800" dirty="0" smtClean="0">
                <a:ea typeface="黑体" pitchFamily="49" charset="-122"/>
              </a:rPr>
              <a:t>的应用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 smtClean="0">
                <a:ea typeface="华文新魏" pitchFamily="2" charset="-122"/>
              </a:rPr>
              <a:t>对于矩阵方程</a:t>
            </a:r>
            <a:r>
              <a:rPr lang="en-US" altLang="zh-CN" sz="2800" b="1" i="1" dirty="0" smtClean="0">
                <a:ea typeface="华文新魏" pitchFamily="2" charset="-122"/>
              </a:rPr>
              <a:t>AX</a:t>
            </a:r>
            <a:r>
              <a:rPr lang="en-US" altLang="zh-CN" sz="16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  <a:sym typeface="Symbol"/>
              </a:rPr>
              <a:t>B</a:t>
            </a:r>
            <a:r>
              <a:rPr lang="en-US" altLang="zh-CN" sz="14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</a:rPr>
              <a:t>(</a:t>
            </a:r>
            <a:r>
              <a:rPr lang="en-US" altLang="zh-CN" sz="2800" b="1" i="1" dirty="0" smtClean="0">
                <a:ea typeface="华文新魏" pitchFamily="2" charset="-122"/>
              </a:rPr>
              <a:t>XA</a:t>
            </a:r>
            <a:r>
              <a:rPr lang="en-US" altLang="zh-CN" sz="16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  <a:sym typeface="Symbol"/>
              </a:rPr>
              <a:t>B</a:t>
            </a:r>
            <a:r>
              <a:rPr lang="en-US" altLang="zh-CN" sz="14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</a:rPr>
              <a:t>),</a:t>
            </a:r>
            <a:r>
              <a:rPr lang="zh-CN" altLang="en-US" sz="2800" dirty="0" smtClean="0">
                <a:ea typeface="华文新魏" pitchFamily="2" charset="-122"/>
              </a:rPr>
              <a:t>其中</a:t>
            </a:r>
            <a:r>
              <a:rPr lang="en-US" altLang="zh-CN" sz="2800" b="1" i="1" dirty="0" smtClean="0">
                <a:ea typeface="华文新魏" pitchFamily="2" charset="-122"/>
              </a:rPr>
              <a:t>A</a:t>
            </a:r>
            <a:r>
              <a:rPr lang="en-US" altLang="zh-CN" sz="2800" dirty="0" smtClean="0">
                <a:ea typeface="华文新魏" pitchFamily="2" charset="-122"/>
              </a:rPr>
              <a:t>, </a:t>
            </a:r>
            <a:r>
              <a:rPr lang="en-US" altLang="zh-CN" sz="2800" b="1" i="1" dirty="0" smtClean="0">
                <a:ea typeface="华文新魏" pitchFamily="2" charset="-122"/>
              </a:rPr>
              <a:t>B</a:t>
            </a:r>
            <a:r>
              <a:rPr lang="zh-CN" altLang="en-US" sz="2800" dirty="0" smtClean="0">
                <a:ea typeface="华文新魏" pitchFamily="2" charset="-122"/>
              </a:rPr>
              <a:t>为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</a:rPr>
              <a:t>已知的矩阵</a:t>
            </a:r>
            <a:r>
              <a:rPr lang="en-US" altLang="zh-CN" sz="2800" dirty="0" smtClean="0">
                <a:ea typeface="华文新魏" pitchFamily="2" charset="-122"/>
              </a:rPr>
              <a:t>. </a:t>
            </a:r>
            <a:r>
              <a:rPr lang="zh-CN" altLang="en-US" sz="2800" dirty="0" smtClean="0">
                <a:ea typeface="华文新魏" pitchFamily="2" charset="-122"/>
              </a:rPr>
              <a:t>如果矩阵</a:t>
            </a:r>
            <a:r>
              <a:rPr lang="en-US" altLang="zh-CN" sz="2800" b="1" i="1" dirty="0" smtClean="0">
                <a:ea typeface="华文新魏" pitchFamily="2" charset="-122"/>
              </a:rPr>
              <a:t>A</a:t>
            </a:r>
            <a:r>
              <a:rPr lang="zh-CN" altLang="en-US" sz="2800" dirty="0" smtClean="0">
                <a:ea typeface="华文新魏" pitchFamily="2" charset="-122"/>
              </a:rPr>
              <a:t>可逆</a:t>
            </a:r>
            <a:r>
              <a:rPr lang="en-US" altLang="zh-CN" sz="2800" dirty="0" smtClean="0">
                <a:ea typeface="华文新魏" pitchFamily="2" charset="-122"/>
              </a:rPr>
              <a:t>, </a:t>
            </a:r>
            <a:r>
              <a:rPr lang="zh-CN" altLang="en-US" sz="2800" dirty="0" smtClean="0">
                <a:ea typeface="华文新魏" pitchFamily="2" charset="-122"/>
              </a:rPr>
              <a:t>则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 smtClean="0">
                <a:ea typeface="华文新魏" pitchFamily="2" charset="-122"/>
              </a:rPr>
              <a:t>                      X</a:t>
            </a:r>
            <a:r>
              <a:rPr lang="en-US" altLang="zh-CN" sz="16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</a:rPr>
              <a:t>A</a:t>
            </a:r>
            <a:r>
              <a:rPr lang="zh-CN" altLang="en-US" sz="2800" baseline="30000" dirty="0" smtClean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 smtClean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b="1" i="1" dirty="0" smtClean="0">
                <a:ea typeface="华文新魏" pitchFamily="2" charset="-122"/>
                <a:sym typeface="Symbol"/>
              </a:rPr>
              <a:t>B</a:t>
            </a:r>
            <a:r>
              <a:rPr lang="en-US" altLang="zh-CN" sz="14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</a:rPr>
              <a:t>(</a:t>
            </a:r>
            <a:r>
              <a:rPr lang="en-US" altLang="zh-CN" sz="2800" b="1" i="1" dirty="0" smtClean="0">
                <a:ea typeface="华文新魏" pitchFamily="2" charset="-122"/>
              </a:rPr>
              <a:t>X</a:t>
            </a:r>
            <a:r>
              <a:rPr lang="en-US" altLang="zh-CN" sz="16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  <a:sym typeface="Symbol"/>
              </a:rPr>
              <a:t>B</a:t>
            </a:r>
            <a:r>
              <a:rPr lang="en-US" altLang="zh-CN" sz="2800" b="1" i="1" dirty="0" smtClean="0">
                <a:ea typeface="华文新魏" pitchFamily="2" charset="-122"/>
              </a:rPr>
              <a:t>A</a:t>
            </a:r>
            <a:r>
              <a:rPr lang="zh-CN" altLang="en-US" sz="2800" baseline="30000" dirty="0" smtClean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 smtClean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)</a:t>
            </a:r>
            <a:r>
              <a:rPr lang="en-US" altLang="zh-CN" sz="2800" dirty="0" smtClean="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ea typeface="华文新魏" pitchFamily="2" charset="-122"/>
              </a:rPr>
              <a:t>        </a:t>
            </a:r>
            <a:r>
              <a:rPr lang="zh-CN" altLang="en-US" sz="2800" dirty="0" smtClean="0">
                <a:ea typeface="华文新魏" pitchFamily="2" charset="-122"/>
              </a:rPr>
              <a:t>特别地</a:t>
            </a:r>
            <a:r>
              <a:rPr lang="en-US" altLang="zh-CN" sz="2800" dirty="0" smtClean="0">
                <a:ea typeface="华文新魏" pitchFamily="2" charset="-122"/>
              </a:rPr>
              <a:t>, </a:t>
            </a:r>
            <a:r>
              <a:rPr lang="zh-CN" altLang="en-US" sz="2800" dirty="0" smtClean="0">
                <a:ea typeface="华文新魏" pitchFamily="2" charset="-122"/>
              </a:rPr>
              <a:t>当</a:t>
            </a:r>
            <a:r>
              <a:rPr lang="en-US" altLang="zh-CN" sz="1200" dirty="0" smtClean="0">
                <a:ea typeface="华文新魏" pitchFamily="2" charset="-122"/>
                <a:sym typeface="Symbol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  <a:sym typeface="Symbol"/>
              </a:rPr>
              <a:t>B</a:t>
            </a:r>
            <a:r>
              <a:rPr lang="en-US" altLang="zh-CN" sz="1400" b="1" i="1" dirty="0" smtClean="0">
                <a:ea typeface="华文新魏" pitchFamily="2" charset="-122"/>
              </a:rPr>
              <a:t> </a:t>
            </a:r>
            <a:r>
              <a:rPr lang="en-US" altLang="zh-CN" sz="16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/>
              </a:rPr>
              <a:t> </a:t>
            </a:r>
            <a:r>
              <a:rPr lang="en-US" altLang="zh-CN" sz="2800" i="1" dirty="0" smtClean="0">
                <a:ea typeface="华文新魏" pitchFamily="2" charset="-122"/>
                <a:sym typeface="Symbol"/>
              </a:rPr>
              <a:t></a:t>
            </a:r>
            <a:r>
              <a:rPr lang="zh-CN" altLang="en-US" sz="2800" dirty="0" smtClean="0">
                <a:ea typeface="华文新魏" pitchFamily="2" charset="-122"/>
                <a:sym typeface="Symbol"/>
              </a:rPr>
              <a:t>时</a:t>
            </a:r>
            <a:r>
              <a:rPr lang="en-US" altLang="zh-CN" sz="2800" dirty="0" smtClean="0">
                <a:ea typeface="华文新魏" pitchFamily="2" charset="-122"/>
              </a:rPr>
              <a:t>, </a:t>
            </a:r>
            <a:r>
              <a:rPr lang="zh-CN" altLang="en-US" sz="2800" dirty="0" smtClean="0">
                <a:ea typeface="华文新魏" pitchFamily="2" charset="-122"/>
              </a:rPr>
              <a:t>可得线性方程组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 smtClean="0">
                <a:ea typeface="华文新魏" pitchFamily="2" charset="-122"/>
              </a:rPr>
              <a:t>                              AX</a:t>
            </a:r>
            <a:r>
              <a:rPr lang="en-US" altLang="zh-CN" sz="16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/>
              </a:rPr>
              <a:t> </a:t>
            </a:r>
            <a:r>
              <a:rPr lang="en-US" altLang="zh-CN" sz="2800" i="1" dirty="0" smtClean="0">
                <a:ea typeface="华文新魏" pitchFamily="2" charset="-122"/>
                <a:sym typeface="Symbol"/>
              </a:rPr>
              <a:t></a:t>
            </a:r>
            <a:endParaRPr lang="en-US" altLang="zh-CN" sz="2800" b="1" i="1" dirty="0" smtClean="0">
              <a:ea typeface="华文新魏" pitchFamily="2" charset="-122"/>
              <a:sym typeface="Symbol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</a:rPr>
              <a:t>的解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 smtClean="0">
                <a:ea typeface="华文新魏" pitchFamily="2" charset="-122"/>
              </a:rPr>
              <a:t>                           X</a:t>
            </a:r>
            <a:r>
              <a:rPr lang="en-US" altLang="zh-CN" sz="16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</a:rPr>
              <a:t>A</a:t>
            </a:r>
            <a:r>
              <a:rPr lang="zh-CN" altLang="en-US" sz="2800" baseline="30000" dirty="0" smtClean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 smtClean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i="1" dirty="0" smtClean="0">
                <a:ea typeface="华文新魏" pitchFamily="2" charset="-122"/>
                <a:sym typeface="Symbol"/>
              </a:rPr>
              <a:t></a:t>
            </a:r>
            <a:r>
              <a:rPr lang="en-US" altLang="zh-CN" sz="14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</a:rPr>
              <a:t>.</a:t>
            </a:r>
            <a:endParaRPr lang="zh-CN" altLang="en-US" sz="2800" dirty="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355725" y="1336314"/>
            <a:ext cx="6644768" cy="65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    例</a:t>
            </a:r>
            <a:r>
              <a:rPr lang="en-US" altLang="zh-CN" sz="2800" dirty="0" smtClean="0">
                <a:ea typeface="华文新魏" pitchFamily="2" charset="-122"/>
              </a:rPr>
              <a:t>2.4.3 </a:t>
            </a:r>
            <a:r>
              <a:rPr lang="zh-CN" altLang="en-US" sz="2800" dirty="0" smtClean="0">
                <a:ea typeface="华文新魏" pitchFamily="2" charset="-122"/>
              </a:rPr>
              <a:t>求解矩阵方程</a:t>
            </a:r>
            <a:r>
              <a:rPr lang="en-US" altLang="zh-CN" sz="2800" b="1" i="1" dirty="0" smtClean="0">
                <a:ea typeface="华文新魏" pitchFamily="2" charset="-122"/>
              </a:rPr>
              <a:t>AX</a:t>
            </a:r>
            <a:r>
              <a:rPr lang="en-US" altLang="zh-CN" sz="16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/>
              </a:rPr>
              <a:t></a:t>
            </a:r>
            <a:r>
              <a:rPr lang="en-US" altLang="zh-CN" sz="1200" dirty="0" smtClean="0">
                <a:ea typeface="华文新魏" pitchFamily="2" charset="-122"/>
                <a:sym typeface="Symbol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  <a:sym typeface="Symbol"/>
              </a:rPr>
              <a:t>B</a:t>
            </a:r>
            <a:r>
              <a:rPr lang="en-US" altLang="zh-CN" sz="14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</a:rPr>
              <a:t>X</a:t>
            </a:r>
            <a:r>
              <a:rPr lang="en-US" altLang="zh-CN" sz="2800" dirty="0" smtClean="0">
                <a:ea typeface="华文新魏" pitchFamily="2" charset="-122"/>
              </a:rPr>
              <a:t>, </a:t>
            </a:r>
            <a:r>
              <a:rPr lang="zh-CN" altLang="en-US" sz="2800" dirty="0" smtClean="0">
                <a:ea typeface="华文新魏" pitchFamily="2" charset="-122"/>
              </a:rPr>
              <a:t>其中</a:t>
            </a:r>
            <a:endParaRPr lang="zh-CN" altLang="en-US" sz="2800" dirty="0">
              <a:ea typeface="华文新魏" pitchFamily="2" charset="-122"/>
            </a:endParaRPr>
          </a:p>
        </p:txBody>
      </p:sp>
      <p:graphicFrame>
        <p:nvGraphicFramePr>
          <p:cNvPr id="624642" name="Object 2"/>
          <p:cNvGraphicFramePr>
            <a:graphicFrameLocks noChangeAspect="1"/>
          </p:cNvGraphicFramePr>
          <p:nvPr/>
        </p:nvGraphicFramePr>
        <p:xfrm>
          <a:off x="2699740" y="2060810"/>
          <a:ext cx="2478087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05" name="Equation" r:id="rId4" imgW="1168400" imgH="749300" progId="Equation.DSMT4">
                  <p:embed/>
                </p:oleObj>
              </mc:Choice>
              <mc:Fallback>
                <p:oleObj name="Equation" r:id="rId4" imgW="1168400" imgH="7493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40" y="2060810"/>
                        <a:ext cx="2478087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43" name="Object 3"/>
          <p:cNvGraphicFramePr>
            <a:graphicFrameLocks noChangeAspect="1"/>
          </p:cNvGraphicFramePr>
          <p:nvPr/>
        </p:nvGraphicFramePr>
        <p:xfrm>
          <a:off x="5220090" y="2060810"/>
          <a:ext cx="1939925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06" name="Equation" r:id="rId6" imgW="914400" imgH="749300" progId="Equation.DSMT4">
                  <p:embed/>
                </p:oleObj>
              </mc:Choice>
              <mc:Fallback>
                <p:oleObj name="Equation" r:id="rId6" imgW="914400" imgH="7493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90" y="2060810"/>
                        <a:ext cx="1939925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668" name="Object 4"/>
          <p:cNvGraphicFramePr>
            <a:graphicFrameLocks noChangeAspect="1"/>
          </p:cNvGraphicFramePr>
          <p:nvPr/>
        </p:nvGraphicFramePr>
        <p:xfrm>
          <a:off x="2646778" y="4077090"/>
          <a:ext cx="4373562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07" name="Equation" r:id="rId8" imgW="2057400" imgH="749300" progId="Equation.DSMT4">
                  <p:embed/>
                </p:oleObj>
              </mc:Choice>
              <mc:Fallback>
                <p:oleObj name="Equation" r:id="rId8" imgW="2057400" imgH="7493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778" y="4077090"/>
                        <a:ext cx="4373562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4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5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214688" y="2071688"/>
            <a:ext cx="2438400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作业 </a:t>
            </a:r>
            <a:r>
              <a:rPr lang="en-US" altLang="zh-CN" sz="2800">
                <a:ea typeface="黑体" pitchFamily="49" charset="-122"/>
              </a:rPr>
              <a:t>P39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黑体" pitchFamily="49" charset="-122"/>
              </a:rPr>
              <a:t>18(1), 19(2), 20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11463" y="215900"/>
            <a:ext cx="3416300" cy="646113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第二章内容回顾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016000" y="1052513"/>
            <a:ext cx="7814960" cy="297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95000"/>
              <a:buChar char="•"/>
              <a:tabLst>
                <a:tab pos="892175" algn="l"/>
                <a:tab pos="981075" algn="l"/>
                <a:tab pos="1071563" algn="l"/>
              </a:tabLst>
              <a:defRPr sz="32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3D9F1F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800" b="1" i="1">
                <a:solidFill>
                  <a:srgbClr val="4055F2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4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667B0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b="0" kern="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一、基本概念</a:t>
            </a:r>
            <a:r>
              <a:rPr kumimoji="0" lang="en-US" altLang="zh-CN" b="0" kern="0" dirty="0" smtClean="0">
                <a:solidFill>
                  <a:srgbClr val="000000"/>
                </a:solidFill>
                <a:latin typeface="Times New Roman"/>
                <a:ea typeface="华文隶书" pitchFamily="2" charset="-122"/>
                <a:cs typeface="Times New Roman" pitchFamily="18" charset="0"/>
              </a:rPr>
              <a:t> </a:t>
            </a:r>
            <a:endParaRPr kumimoji="0" lang="en-US" altLang="zh-CN" b="0" kern="0" dirty="0" smtClean="0">
              <a:solidFill>
                <a:srgbClr val="000000"/>
              </a:solidFill>
              <a:latin typeface="华文隶书" pitchFamily="2" charset="-122"/>
              <a:ea typeface="华文隶书" pitchFamily="2" charset="-122"/>
              <a:cs typeface="Times New Roman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 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1.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同型矩阵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矩阵相等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分块矩阵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可逆矩阵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0" dirty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逆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矩阵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初等矩阵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矩阵行等价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 2.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矩阵的加法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数乘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乘法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转置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逆运算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分块矩阵的加法、数乘、乘法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11463" y="215900"/>
            <a:ext cx="3416300" cy="646113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第二章内容回顾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016000" y="1052513"/>
            <a:ext cx="7186613" cy="465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95000"/>
              <a:buChar char="•"/>
              <a:tabLst>
                <a:tab pos="892175" algn="l"/>
                <a:tab pos="981075" algn="l"/>
                <a:tab pos="1071563" algn="l"/>
              </a:tabLst>
              <a:defRPr sz="32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3D9F1F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800" b="1" i="1">
                <a:solidFill>
                  <a:srgbClr val="4055F2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4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667B0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b="0" kern="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二、基本结论</a:t>
            </a:r>
            <a:r>
              <a:rPr kumimoji="0" lang="en-US" altLang="zh-CN" b="0" kern="0" dirty="0" smtClean="0">
                <a:solidFill>
                  <a:srgbClr val="000000"/>
                </a:solidFill>
                <a:latin typeface="Times New Roman"/>
                <a:ea typeface="华文隶书" pitchFamily="2" charset="-122"/>
                <a:cs typeface="Times New Roman" pitchFamily="18" charset="0"/>
              </a:rPr>
              <a:t> </a:t>
            </a:r>
            <a:endParaRPr kumimoji="0" lang="en-US" altLang="zh-CN" b="0" kern="0" dirty="0" smtClean="0">
              <a:solidFill>
                <a:srgbClr val="000000"/>
              </a:solidFill>
              <a:latin typeface="华文隶书" pitchFamily="2" charset="-122"/>
              <a:ea typeface="华文隶书" pitchFamily="2" charset="-122"/>
              <a:cs typeface="Times New Roman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 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1.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矩阵运算的性质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定理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2.1.1,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定理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2.1.2,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性质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2.2.1,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性质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2.2.3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 2.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矩阵乘法的“特别”性质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矩阵乘法不满足交换律和消去率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3.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可逆矩阵的性质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 逆矩阵的唯一性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,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可逆矩阵的“消去率”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性质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2.2.2,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11463" y="215900"/>
            <a:ext cx="3416300" cy="646113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第二章内容回顾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016000" y="1312084"/>
            <a:ext cx="7455887" cy="233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        4.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 初等矩阵与初等变换的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关系：定理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2.3.1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        5.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初等矩阵的性质：性质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2.3.1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        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6.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矩阵的行等价与初等变换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        7.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矩阵可逆的充要条件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: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定理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2.4.1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11463" y="215900"/>
            <a:ext cx="3416300" cy="646113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第二章内容回顾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016000" y="1052513"/>
            <a:ext cx="6288901" cy="465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95000"/>
              <a:buChar char="•"/>
              <a:tabLst>
                <a:tab pos="892175" algn="l"/>
                <a:tab pos="981075" algn="l"/>
                <a:tab pos="1071563" algn="l"/>
              </a:tabLst>
              <a:defRPr sz="32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3D9F1F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800" b="1" i="1">
                <a:solidFill>
                  <a:srgbClr val="4055F2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4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667B0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zh-CN" altLang="en-US" b="0" kern="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itchFamily="18" charset="0"/>
              </a:rPr>
              <a:t>三、基本方法</a:t>
            </a:r>
            <a:r>
              <a:rPr kumimoji="0" lang="en-US" altLang="zh-CN" b="0" kern="0" dirty="0" smtClean="0">
                <a:solidFill>
                  <a:srgbClr val="000000"/>
                </a:solidFill>
                <a:latin typeface="Times New Roman"/>
                <a:ea typeface="华文隶书" pitchFamily="2" charset="-122"/>
                <a:cs typeface="Times New Roman" pitchFamily="18" charset="0"/>
              </a:rPr>
              <a:t> </a:t>
            </a:r>
            <a:endParaRPr kumimoji="0" lang="en-US" altLang="zh-CN" b="0" kern="0" dirty="0" smtClean="0">
              <a:solidFill>
                <a:srgbClr val="000000"/>
              </a:solidFill>
              <a:latin typeface="华文隶书" pitchFamily="2" charset="-122"/>
              <a:ea typeface="华文隶书" pitchFamily="2" charset="-122"/>
              <a:cs typeface="Times New Roman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 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1.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特殊矩阵的乘法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 2.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利用定义验证矩阵可逆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3.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初等矩阵左乘、右乘矩阵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4.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矩阵可逆的初等变换判别法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5.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求可逆矩阵逆矩阵的初等变换法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       6. 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解矩阵方程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(</a:t>
            </a:r>
            <a:r>
              <a:rPr lang="zh-CN" altLang="en-US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两种形式</a:t>
            </a:r>
            <a:r>
              <a:rPr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华文新魏" pitchFamily="2" charset="-122"/>
              </a:rPr>
              <a:t>):</a:t>
            </a:r>
          </a:p>
          <a:p>
            <a:pPr algn="ctr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0" dirty="0" smtClean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       </a:t>
            </a:r>
            <a:r>
              <a:rPr lang="zh-CN" altLang="en-US" sz="1000" b="0" dirty="0" smtClean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 </a:t>
            </a:r>
            <a:r>
              <a:rPr lang="en-US" altLang="zh-CN" sz="2800" i="1" dirty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AX</a:t>
            </a:r>
            <a:r>
              <a:rPr lang="en-US" altLang="zh-CN" sz="1400" i="1" dirty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800" b="0" dirty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smtClean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B</a:t>
            </a:r>
            <a:r>
              <a:rPr lang="en-US" altLang="zh-CN" sz="2800" b="0" dirty="0" smtClean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, </a:t>
            </a:r>
            <a:r>
              <a:rPr lang="zh-CN" altLang="en-US" sz="1000" b="0" dirty="0" smtClean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 </a:t>
            </a:r>
            <a:r>
              <a:rPr lang="en-US" altLang="zh-CN" sz="2800" i="1" dirty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XA</a:t>
            </a:r>
            <a:r>
              <a:rPr lang="en-US" altLang="zh-CN" sz="1400" i="1" dirty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800" b="0" dirty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smtClean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B</a:t>
            </a:r>
            <a:endParaRPr lang="en-US" altLang="zh-CN" sz="2800" b="0" dirty="0" smtClean="0">
              <a:solidFill>
                <a:srgbClr val="000000"/>
              </a:solidFill>
              <a:latin typeface="Times New Roman" pitchFamily="18" charset="0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920038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        </a:t>
            </a:r>
            <a:r>
              <a:rPr lang="en-US" altLang="zh-CN" sz="2800">
                <a:ea typeface="黑体" pitchFamily="49" charset="-122"/>
              </a:rPr>
              <a:t>(1) </a:t>
            </a:r>
            <a:r>
              <a:rPr lang="zh-CN" altLang="en-US" sz="2800">
                <a:ea typeface="华文新魏" pitchFamily="2" charset="-122"/>
              </a:rPr>
              <a:t>解矩阵方程</a:t>
            </a:r>
            <a:r>
              <a:rPr lang="zh-CN" altLang="en-US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AX</a:t>
            </a:r>
            <a:r>
              <a:rPr lang="en-US" altLang="zh-CN" sz="1400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80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>
                <a:ea typeface="华文新魏" pitchFamily="2" charset="-122"/>
              </a:rPr>
              <a:t>的方法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9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可逆</a:t>
            </a:r>
            <a:r>
              <a:rPr lang="en-US" altLang="zh-CN" sz="2800">
                <a:ea typeface="华文新魏" pitchFamily="2" charset="-122"/>
              </a:rPr>
              <a:t>):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(i) </a:t>
            </a:r>
            <a:r>
              <a:rPr lang="zh-CN" altLang="en-US" sz="2800">
                <a:ea typeface="华文新魏" pitchFamily="2" charset="-122"/>
              </a:rPr>
              <a:t>逆矩阵法</a:t>
            </a:r>
            <a:r>
              <a:rPr lang="en-US" altLang="zh-CN" sz="2800">
                <a:ea typeface="华文新魏" pitchFamily="2" charset="-122"/>
              </a:rPr>
              <a:t>: </a:t>
            </a:r>
            <a:r>
              <a:rPr lang="zh-CN" altLang="en-US" sz="2800">
                <a:ea typeface="华文新魏" pitchFamily="2" charset="-122"/>
              </a:rPr>
              <a:t>先求</a:t>
            </a:r>
            <a:r>
              <a:rPr lang="zh-CN" altLang="en-US" sz="12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的逆矩阵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然后将其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左乘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即计算</a:t>
            </a:r>
            <a:r>
              <a:rPr lang="zh-CN" altLang="en-US" sz="9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 baseline="3000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en-US" altLang="zh-CN" sz="280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(ii) </a:t>
            </a:r>
            <a:r>
              <a:rPr lang="zh-CN" altLang="en-US" sz="2800">
                <a:ea typeface="华文新魏" pitchFamily="2" charset="-122"/>
              </a:rPr>
              <a:t>初等变换法</a:t>
            </a:r>
            <a:r>
              <a:rPr lang="en-US" altLang="zh-CN" sz="2800">
                <a:ea typeface="华文新魏" pitchFamily="2" charset="-122"/>
              </a:rPr>
              <a:t>: </a:t>
            </a:r>
            <a:r>
              <a:rPr lang="zh-CN" altLang="en-US" sz="2800">
                <a:ea typeface="华文新魏" pitchFamily="2" charset="-122"/>
              </a:rPr>
              <a:t>将</a:t>
            </a:r>
            <a:r>
              <a:rPr lang="zh-CN" altLang="en-US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与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>
                <a:ea typeface="华文新魏" pitchFamily="2" charset="-122"/>
              </a:rPr>
              <a:t>并排写成矩阵</a:t>
            </a:r>
            <a:r>
              <a:rPr lang="en-US" altLang="zh-CN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en-US" altLang="zh-CN" sz="2800">
                <a:ea typeface="华文新魏" pitchFamily="2" charset="-122"/>
                <a:sym typeface="MT Extra" pitchFamily="18" charset="2"/>
              </a:rPr>
              <a:t>, 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en-US" altLang="zh-CN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然后对其进行初等行变换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将</a:t>
            </a:r>
            <a:r>
              <a:rPr lang="zh-CN" altLang="en-US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变成</a:t>
            </a:r>
            <a:r>
              <a:rPr lang="zh-CN" altLang="en-US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I</a:t>
            </a:r>
            <a:r>
              <a:rPr lang="zh-CN" altLang="en-US" sz="2800">
                <a:ea typeface="华文新魏" pitchFamily="2" charset="-122"/>
              </a:rPr>
              <a:t>时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相应地</a:t>
            </a:r>
            <a:r>
              <a:rPr lang="en-US" altLang="zh-CN" sz="2800"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>
                <a:ea typeface="华文新魏" pitchFamily="2" charset="-122"/>
              </a:rPr>
              <a:t>就变成矩阵方程的解</a:t>
            </a:r>
            <a:r>
              <a:rPr lang="en-US" altLang="zh-CN" sz="280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</a:t>
            </a:r>
            <a:r>
              <a:rPr lang="zh-CN" altLang="en-US" sz="2800">
                <a:ea typeface="华文新魏" pitchFamily="2" charset="-122"/>
              </a:rPr>
              <a:t>上述方法的实质是计算</a:t>
            </a:r>
            <a:r>
              <a:rPr lang="zh-CN" altLang="en-US" sz="9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 baseline="3000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en-US" altLang="zh-CN" sz="2800">
                <a:ea typeface="华文新魏" pitchFamily="2" charset="-122"/>
              </a:rPr>
              <a:t>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811463" y="215900"/>
            <a:ext cx="3416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3600" b="1" kern="0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第二章内容回顾</a:t>
            </a:r>
            <a:endParaRPr kumimoji="0" lang="zh-CN" altLang="en-US" sz="3600" b="1" kern="0" dirty="0" smtClean="0">
              <a:solidFill>
                <a:srgbClr val="000000"/>
              </a:solidFill>
              <a:latin typeface="华文隶书" pitchFamily="2" charset="-122"/>
              <a:ea typeface="华文隶书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231900"/>
            <a:ext cx="7546975" cy="457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        当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n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阶方阵</a:t>
            </a:r>
            <a:r>
              <a:rPr lang="zh-CN" altLang="en-US" sz="120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可逆时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则存在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初等矩阵</a:t>
            </a:r>
            <a:r>
              <a:rPr lang="zh-CN" altLang="en-US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2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使得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                           I</a:t>
            </a:r>
            <a:r>
              <a:rPr lang="en-US" altLang="zh-CN" sz="1400" b="1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</a:t>
            </a:r>
            <a:endParaRPr lang="zh-CN" altLang="en-US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从而有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                         A</a:t>
            </a:r>
            <a:r>
              <a:rPr lang="zh-CN" altLang="en-US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I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</a:t>
            </a:r>
            <a:endParaRPr lang="zh-CN" altLang="en-US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由此可得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                         A</a:t>
            </a:r>
            <a:r>
              <a:rPr lang="zh-CN" altLang="en-US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B</a:t>
            </a:r>
            <a:r>
              <a:rPr lang="en-US" altLang="zh-CN" sz="1400" b="1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B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</a:t>
            </a:r>
            <a:endParaRPr lang="zh-CN" altLang="en-US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这就是上述方法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(ii)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的由来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811463" y="215900"/>
            <a:ext cx="3416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3600" b="1" kern="0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第二章内容回顾</a:t>
            </a:r>
            <a:endParaRPr kumimoji="0" lang="zh-CN" altLang="en-US" sz="3600" b="1" kern="0" dirty="0" smtClean="0">
              <a:solidFill>
                <a:srgbClr val="000000"/>
              </a:solidFill>
              <a:latin typeface="华文隶书" pitchFamily="2" charset="-122"/>
              <a:ea typeface="华文隶书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60" y="1700760"/>
            <a:ext cx="23717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2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23938"/>
            <a:ext cx="7005638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        </a:t>
            </a:r>
            <a:r>
              <a:rPr lang="en-US" altLang="zh-CN" sz="2800">
                <a:ea typeface="黑体" pitchFamily="49" charset="-122"/>
              </a:rPr>
              <a:t>(2) </a:t>
            </a:r>
            <a:r>
              <a:rPr lang="zh-CN" altLang="en-US" sz="2800">
                <a:ea typeface="华文新魏" pitchFamily="2" charset="-122"/>
              </a:rPr>
              <a:t>解矩阵方程</a:t>
            </a:r>
            <a:r>
              <a:rPr lang="zh-CN" altLang="en-US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XA</a:t>
            </a:r>
            <a:r>
              <a:rPr lang="en-US" altLang="zh-CN" sz="1400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80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>
                <a:ea typeface="华文新魏" pitchFamily="2" charset="-122"/>
              </a:rPr>
              <a:t>的方法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可逆</a:t>
            </a:r>
            <a:r>
              <a:rPr lang="en-US" altLang="zh-CN" sz="2800">
                <a:ea typeface="华文新魏" pitchFamily="2" charset="-122"/>
              </a:rPr>
              <a:t>):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(i) </a:t>
            </a:r>
            <a:r>
              <a:rPr lang="zh-CN" altLang="en-US" sz="2800">
                <a:ea typeface="华文新魏" pitchFamily="2" charset="-122"/>
              </a:rPr>
              <a:t>逆矩阵法</a:t>
            </a:r>
            <a:r>
              <a:rPr lang="en-US" altLang="zh-CN" sz="2800">
                <a:ea typeface="华文新魏" pitchFamily="2" charset="-122"/>
              </a:rPr>
              <a:t>: </a:t>
            </a:r>
            <a:r>
              <a:rPr lang="zh-CN" altLang="en-US" sz="2800">
                <a:ea typeface="华文新魏" pitchFamily="2" charset="-122"/>
              </a:rPr>
              <a:t>先求</a:t>
            </a:r>
            <a:r>
              <a:rPr lang="zh-CN" altLang="en-US" sz="12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的逆矩阵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然后将其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右乘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即计算</a:t>
            </a:r>
            <a:r>
              <a:rPr lang="zh-CN" altLang="en-US" sz="9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BA</a:t>
            </a:r>
            <a:r>
              <a:rPr lang="zh-CN" altLang="en-US" sz="2800" baseline="3000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(ii) </a:t>
            </a:r>
            <a:r>
              <a:rPr lang="zh-CN" altLang="en-US" sz="2800">
                <a:ea typeface="华文新魏" pitchFamily="2" charset="-122"/>
              </a:rPr>
              <a:t>初等变换法</a:t>
            </a:r>
            <a:r>
              <a:rPr lang="en-US" altLang="zh-CN" sz="2800">
                <a:ea typeface="华文新魏" pitchFamily="2" charset="-122"/>
              </a:rPr>
              <a:t>: </a:t>
            </a:r>
            <a:r>
              <a:rPr lang="zh-CN" altLang="en-US" sz="2800">
                <a:ea typeface="华文新魏" pitchFamily="2" charset="-122"/>
              </a:rPr>
              <a:t>将</a:t>
            </a:r>
            <a:r>
              <a:rPr lang="zh-CN" altLang="en-US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与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>
                <a:ea typeface="华文新魏" pitchFamily="2" charset="-122"/>
              </a:rPr>
              <a:t>写成矩阵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877050" y="2511425"/>
          <a:ext cx="757238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2" name="Equation" r:id="rId4" imgW="355446" imgH="507780" progId="Equation.DSMT4">
                  <p:embed/>
                </p:oleObj>
              </mc:Choice>
              <mc:Fallback>
                <p:oleObj name="Equation" r:id="rId4" imgW="355446" imgH="50778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2511425"/>
                        <a:ext cx="757238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629525" y="2708275"/>
            <a:ext cx="9032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然后</a:t>
            </a:r>
            <a:endParaRPr lang="en-US" altLang="zh-CN" sz="2800">
              <a:ea typeface="华文新魏" pitchFamily="2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971550" y="3573463"/>
            <a:ext cx="75088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对其进行初等列变换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将</a:t>
            </a:r>
            <a:r>
              <a:rPr lang="zh-CN" altLang="en-US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变成</a:t>
            </a:r>
            <a:r>
              <a:rPr lang="zh-CN" altLang="en-US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I</a:t>
            </a:r>
            <a:r>
              <a:rPr lang="zh-CN" altLang="en-US" sz="2800">
                <a:ea typeface="华文新魏" pitchFamily="2" charset="-122"/>
              </a:rPr>
              <a:t>时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相应地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>
                <a:ea typeface="华文新魏" pitchFamily="2" charset="-122"/>
              </a:rPr>
              <a:t>就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变成矩阵方程的解</a:t>
            </a:r>
            <a:r>
              <a:rPr lang="en-US" altLang="zh-CN" sz="280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</a:t>
            </a:r>
            <a:r>
              <a:rPr lang="zh-CN" altLang="en-US" sz="2800">
                <a:ea typeface="华文新魏" pitchFamily="2" charset="-122"/>
              </a:rPr>
              <a:t>上述方法的实质是计算</a:t>
            </a:r>
            <a:r>
              <a:rPr lang="zh-CN" altLang="en-US" sz="9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BA</a:t>
            </a:r>
            <a:r>
              <a:rPr lang="zh-CN" altLang="en-US" sz="2800" baseline="3000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>
                <a:ea typeface="华文新魏" pitchFamily="2" charset="-122"/>
              </a:rPr>
              <a:t>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811463" y="215900"/>
            <a:ext cx="3416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3600" b="1" kern="0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第二章内容回顾</a:t>
            </a:r>
            <a:endParaRPr kumimoji="0" lang="zh-CN" altLang="en-US" sz="3600" b="1" kern="0" dirty="0" smtClean="0">
              <a:solidFill>
                <a:srgbClr val="000000"/>
              </a:solidFill>
              <a:latin typeface="华文隶书" pitchFamily="2" charset="-122"/>
              <a:ea typeface="华文隶书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567613" cy="569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        当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n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阶方阵</a:t>
            </a:r>
            <a:r>
              <a:rPr lang="zh-CN" altLang="en-US" sz="120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可逆时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则存在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初等矩阵</a:t>
            </a:r>
            <a:r>
              <a:rPr lang="zh-CN" altLang="en-US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2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使得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                           I</a:t>
            </a:r>
            <a:r>
              <a:rPr lang="en-US" altLang="zh-CN" sz="1400" b="1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</a:t>
            </a:r>
            <a:endParaRPr lang="zh-CN" altLang="en-US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从而有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                         A</a:t>
            </a:r>
            <a:r>
              <a:rPr lang="zh-CN" altLang="en-US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I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该等式可写成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                         A</a:t>
            </a:r>
            <a:r>
              <a:rPr lang="zh-CN" altLang="en-US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IP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</a:t>
            </a:r>
            <a:endParaRPr lang="zh-CN" altLang="en-US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由此可得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          I</a:t>
            </a:r>
            <a:r>
              <a:rPr lang="en-US" altLang="zh-CN" sz="1400" b="1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且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 BA</a:t>
            </a:r>
            <a:r>
              <a:rPr lang="zh-CN" altLang="en-US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BP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i="1" baseline="-25000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baseline="-25000">
                <a:solidFill>
                  <a:srgbClr val="000000"/>
                </a:solidFill>
                <a:ea typeface="华文新魏" pitchFamily="2" charset="-12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</a:t>
            </a:r>
            <a:endParaRPr lang="zh-CN" altLang="en-US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这就是上述方法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(ii)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的由来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811463" y="215900"/>
            <a:ext cx="3416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3600" b="1" kern="0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第二章内容回顾</a:t>
            </a:r>
            <a:endParaRPr kumimoji="0" lang="zh-CN" altLang="en-US" sz="3600" b="1" kern="0" dirty="0" smtClean="0">
              <a:solidFill>
                <a:srgbClr val="000000"/>
              </a:solidFill>
              <a:latin typeface="华文隶书" pitchFamily="2" charset="-122"/>
              <a:ea typeface="华文隶书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65627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        例</a:t>
            </a:r>
            <a:r>
              <a:rPr lang="en-US" altLang="zh-CN" sz="2800">
                <a:ea typeface="黑体" pitchFamily="49" charset="-122"/>
              </a:rPr>
              <a:t>2.4.3</a:t>
            </a:r>
            <a:r>
              <a:rPr lang="zh-CN" altLang="en-US" sz="2800">
                <a:ea typeface="黑体" pitchFamily="49" charset="-122"/>
              </a:rPr>
              <a:t> </a:t>
            </a:r>
            <a:r>
              <a:rPr lang="zh-CN" altLang="en-US" sz="2800">
                <a:ea typeface="华文新魏" pitchFamily="2" charset="-122"/>
              </a:rPr>
              <a:t>求解矩阵方程</a:t>
            </a:r>
            <a:r>
              <a:rPr lang="en-US" altLang="zh-CN" sz="2800" b="1" i="1">
                <a:ea typeface="华文新魏" pitchFamily="2" charset="-122"/>
              </a:rPr>
              <a:t>AX</a:t>
            </a:r>
            <a:r>
              <a:rPr lang="en-US" altLang="zh-CN" sz="1400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en-US" altLang="zh-CN" sz="1400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X</a:t>
            </a:r>
            <a:r>
              <a:rPr lang="en-US" altLang="zh-CN" sz="2800">
                <a:ea typeface="华文新魏" pitchFamily="2" charset="-122"/>
                <a:sym typeface="MT Extra" pitchFamily="18" charset="2"/>
              </a:rPr>
              <a:t>,</a:t>
            </a:r>
            <a:r>
              <a:rPr lang="en-US" altLang="zh-CN" sz="2800">
                <a:ea typeface="华文新魏" pitchFamily="2" charset="-122"/>
              </a:rPr>
              <a:t> </a:t>
            </a:r>
            <a:r>
              <a:rPr lang="zh-CN" altLang="en-US" sz="2800">
                <a:ea typeface="华文新魏" pitchFamily="2" charset="-122"/>
              </a:rPr>
              <a:t>其中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517775" y="1738313"/>
          <a:ext cx="248602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3" name="Equation" r:id="rId4" imgW="1168400" imgH="749300" progId="Equation.DSMT4">
                  <p:embed/>
                </p:oleObj>
              </mc:Choice>
              <mc:Fallback>
                <p:oleObj name="Equation" r:id="rId4" imgW="1168400" imgH="749300" progId="Equation.DSMT4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1738313"/>
                        <a:ext cx="248602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5076825" y="1738313"/>
          <a:ext cx="194627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4" name="Equation" r:id="rId6" imgW="914400" imgH="749300" progId="Equation.DSMT4">
                  <p:embed/>
                </p:oleObj>
              </mc:Choice>
              <mc:Fallback>
                <p:oleObj name="Equation" r:id="rId6" imgW="914400" imgH="749300" progId="Equation.DSMT4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738313"/>
                        <a:ext cx="194627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714625" y="3429000"/>
          <a:ext cx="4378325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5" name="Equation" r:id="rId8" imgW="2057400" imgH="749300" progId="Equation.DSMT4">
                  <p:embed/>
                </p:oleObj>
              </mc:Choice>
              <mc:Fallback>
                <p:oleObj name="Equation" r:id="rId8" imgW="2057400" imgH="749300" progId="Equation.DSMT4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3429000"/>
                        <a:ext cx="4378325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857500" y="5167313"/>
          <a:ext cx="4106863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6" name="Equation" r:id="rId10" imgW="1930400" imgH="749300" progId="Equation.DSMT4">
                  <p:embed/>
                </p:oleObj>
              </mc:Choice>
              <mc:Fallback>
                <p:oleObj name="Equation" r:id="rId10" imgW="1930400" imgH="749300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5167313"/>
                        <a:ext cx="4106863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11463" y="215900"/>
            <a:ext cx="3416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3600" b="1" kern="0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第二章内容回顾</a:t>
            </a:r>
            <a:endParaRPr kumimoji="0" lang="zh-CN" altLang="en-US" sz="3600" b="1" kern="0" dirty="0" smtClean="0">
              <a:solidFill>
                <a:srgbClr val="000000"/>
              </a:solidFill>
              <a:latin typeface="华文隶书" pitchFamily="2" charset="-122"/>
              <a:ea typeface="华文隶书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70" y="2276840"/>
            <a:ext cx="2209013" cy="201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pic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250" y="0"/>
            <a:ext cx="1447800" cy="1309688"/>
          </a:xfrm>
          <a:prstGeom prst="rect">
            <a:avLst/>
          </a:prstGeom>
          <a:solidFill>
            <a:srgbClr val="66FF33"/>
          </a:solidFill>
          <a:ln w="9525">
            <a:noFill/>
            <a:miter lim="800000"/>
            <a:headEnd/>
            <a:tailEnd/>
          </a:ln>
        </p:spPr>
      </p:pic>
      <p:sp>
        <p:nvSpPr>
          <p:cNvPr id="2662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85938" y="1285875"/>
            <a:ext cx="6523037" cy="2301875"/>
          </a:xfrm>
          <a:solidFill>
            <a:schemeClr val="bg1">
              <a:alpha val="0"/>
            </a:schemeClr>
          </a:solidFill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  <a:cs typeface="宋体" pitchFamily="2" charset="-122"/>
              </a:rPr>
              <a:t>第二章</a:t>
            </a:r>
            <a:r>
              <a:rPr lang="en-US" altLang="zh-C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  <a:cs typeface="宋体" pitchFamily="2" charset="-122"/>
              </a:rPr>
              <a:t/>
            </a:r>
            <a:br>
              <a:rPr lang="en-US" altLang="zh-C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  <a:cs typeface="宋体" pitchFamily="2" charset="-122"/>
              </a:rPr>
            </a:br>
            <a:r>
              <a:rPr lang="zh-CN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  <a:cs typeface="宋体" pitchFamily="2" charset="-122"/>
              </a:rPr>
              <a:t>矩  阵  代  数</a:t>
            </a:r>
            <a:endParaRPr lang="en-US" altLang="zh-CN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隶书" pitchFamily="49" charset="-122"/>
              <a:ea typeface="隶书" pitchFamily="49" charset="-122"/>
              <a:cs typeface="宋体" pitchFamily="2" charset="-122"/>
            </a:endParaRPr>
          </a:p>
        </p:txBody>
      </p:sp>
      <p:sp>
        <p:nvSpPr>
          <p:cNvPr id="266244" name="Text Box 4"/>
          <p:cNvSpPr txBox="1">
            <a:spLocks noChangeArrowheads="1"/>
          </p:cNvSpPr>
          <p:nvPr/>
        </p:nvSpPr>
        <p:spPr bwMode="auto">
          <a:xfrm>
            <a:off x="3275013" y="4137025"/>
            <a:ext cx="3529012" cy="11763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zh-CN" altLang="en-US" sz="3200" dirty="0">
                <a:solidFill>
                  <a:srgbClr val="FFFF00"/>
                </a:solidFill>
                <a:ea typeface="华文新魏" pitchFamily="2" charset="-122"/>
              </a:rPr>
              <a:t>授课教师：胡鹏彦</a:t>
            </a: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3200" dirty="0">
                <a:solidFill>
                  <a:srgbClr val="FFFF00"/>
                </a:solidFill>
                <a:ea typeface="华文新魏" pitchFamily="2" charset="-122"/>
              </a:rPr>
              <a:t>授课对象</a:t>
            </a:r>
            <a:r>
              <a:rPr lang="zh-CN" altLang="en-US" sz="3200" dirty="0" smtClean="0">
                <a:solidFill>
                  <a:srgbClr val="FFFF00"/>
                </a:solidFill>
                <a:ea typeface="华文新魏" pitchFamily="2" charset="-122"/>
              </a:rPr>
              <a:t>：</a:t>
            </a:r>
            <a:r>
              <a:rPr lang="en-US" altLang="zh-CN" sz="3200" dirty="0" smtClean="0">
                <a:solidFill>
                  <a:srgbClr val="FFFF00"/>
                </a:solidFill>
                <a:ea typeface="华文新魏" pitchFamily="2" charset="-122"/>
              </a:rPr>
              <a:t>20</a:t>
            </a:r>
            <a:r>
              <a:rPr lang="zh-CN" altLang="en-US" sz="3200" dirty="0" smtClean="0">
                <a:solidFill>
                  <a:srgbClr val="FFFF00"/>
                </a:solidFill>
                <a:ea typeface="华文新魏" pitchFamily="2" charset="-122"/>
              </a:rPr>
              <a:t>本科</a:t>
            </a:r>
            <a:endParaRPr lang="zh-CN" altLang="en-US" sz="3200" dirty="0">
              <a:solidFill>
                <a:srgbClr val="FFFF00"/>
              </a:solidFill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66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3" grpId="0" animBg="1" autoUpdateAnimBg="0"/>
      <p:bldP spid="2662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7" name="Text Box 3"/>
          <p:cNvSpPr txBox="1">
            <a:spLocks noChangeArrowheads="1"/>
          </p:cNvSpPr>
          <p:nvPr/>
        </p:nvSpPr>
        <p:spPr bwMode="auto">
          <a:xfrm>
            <a:off x="1862138" y="2132820"/>
            <a:ext cx="6298519" cy="3560975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lnSpc>
                <a:spcPct val="115000"/>
              </a:lnSpc>
            </a:pPr>
            <a:r>
              <a:rPr lang="zh-CN" altLang="en-US" sz="2800" dirty="0" smtClean="0">
                <a:ea typeface="华文新魏" pitchFamily="2" charset="-122"/>
              </a:rPr>
              <a:t>本章主要内容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sz="2800" dirty="0" smtClean="0">
                <a:ea typeface="华文新魏" pitchFamily="2" charset="-122"/>
              </a:rPr>
              <a:t>1. </a:t>
            </a:r>
            <a:r>
              <a:rPr lang="zh-CN" altLang="en-US" sz="2800" dirty="0" smtClean="0">
                <a:ea typeface="华文新魏" pitchFamily="2" charset="-122"/>
              </a:rPr>
              <a:t>矩阵</a:t>
            </a:r>
            <a:r>
              <a:rPr lang="zh-CN" altLang="en-US" sz="2800" dirty="0">
                <a:ea typeface="华文新魏" pitchFamily="2" charset="-122"/>
              </a:rPr>
              <a:t>的</a:t>
            </a:r>
            <a:r>
              <a:rPr lang="zh-CN" altLang="en-US" sz="2800" dirty="0" smtClean="0">
                <a:ea typeface="华文新魏" pitchFamily="2" charset="-122"/>
              </a:rPr>
              <a:t>运算</a:t>
            </a:r>
            <a:r>
              <a:rPr lang="en-US" altLang="zh-CN" sz="2800" dirty="0" smtClean="0">
                <a:ea typeface="华文新魏" pitchFamily="2" charset="-122"/>
              </a:rPr>
              <a:t>: </a:t>
            </a:r>
            <a:r>
              <a:rPr lang="zh-CN" altLang="en-US" sz="2800" dirty="0" smtClean="0">
                <a:ea typeface="华文新魏" pitchFamily="2" charset="-122"/>
              </a:rPr>
              <a:t>加法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 smtClean="0">
                <a:ea typeface="华文新魏" pitchFamily="2" charset="-122"/>
              </a:rPr>
              <a:t>数</a:t>
            </a:r>
            <a:r>
              <a:rPr lang="zh-CN" altLang="en-US" sz="2800" dirty="0">
                <a:ea typeface="华文新魏" pitchFamily="2" charset="-122"/>
              </a:rPr>
              <a:t>乘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 smtClean="0">
                <a:ea typeface="华文新魏" pitchFamily="2" charset="-122"/>
              </a:rPr>
              <a:t>乘法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 smtClean="0">
                <a:ea typeface="华文新魏" pitchFamily="2" charset="-122"/>
              </a:rPr>
              <a:t>转置</a:t>
            </a:r>
            <a:r>
              <a:rPr lang="en-US" altLang="zh-CN" sz="2800" dirty="0" smtClean="0"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sz="2800" dirty="0" smtClean="0">
                <a:ea typeface="华文新魏" pitchFamily="2" charset="-122"/>
              </a:rPr>
              <a:t>    逆矩阵</a:t>
            </a:r>
            <a:r>
              <a:rPr lang="en-US" altLang="zh-CN" sz="2800" dirty="0" smtClean="0">
                <a:ea typeface="华文新魏" pitchFamily="2" charset="-122"/>
              </a:rPr>
              <a:t>   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zh-CN" sz="2800" dirty="0" smtClean="0">
                <a:ea typeface="华文新魏" pitchFamily="2" charset="-122"/>
              </a:rPr>
              <a:t>2. </a:t>
            </a:r>
            <a:r>
              <a:rPr lang="zh-CN" altLang="en-US" sz="2800" dirty="0" smtClean="0">
                <a:ea typeface="华文新魏" pitchFamily="2" charset="-122"/>
              </a:rPr>
              <a:t>初等矩阵</a:t>
            </a:r>
            <a:r>
              <a:rPr lang="en-US" altLang="zh-CN" sz="2800" dirty="0" smtClean="0">
                <a:ea typeface="华文新魏" pitchFamily="2" charset="-122"/>
              </a:rPr>
              <a:t>: </a:t>
            </a:r>
            <a:r>
              <a:rPr lang="zh-CN" altLang="en-US" sz="2800" dirty="0" smtClean="0">
                <a:ea typeface="华文新魏" pitchFamily="2" charset="-122"/>
              </a:rPr>
              <a:t>定义</a:t>
            </a:r>
            <a:r>
              <a:rPr lang="en-US" altLang="zh-CN" sz="2800" dirty="0" smtClean="0">
                <a:ea typeface="华文新魏" pitchFamily="2" charset="-122"/>
              </a:rPr>
              <a:t>, </a:t>
            </a:r>
            <a:r>
              <a:rPr lang="zh-CN" altLang="en-US" sz="2800" dirty="0" smtClean="0">
                <a:ea typeface="华文新魏" pitchFamily="2" charset="-122"/>
              </a:rPr>
              <a:t>初等矩阵与初等变换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sz="2800" dirty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</a:rPr>
              <a:t>   </a:t>
            </a:r>
            <a:r>
              <a:rPr lang="zh-CN" altLang="en-US" sz="2800" dirty="0" smtClean="0">
                <a:ea typeface="华文新魏" pitchFamily="2" charset="-122"/>
              </a:rPr>
              <a:t>的关系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sz="2800" dirty="0" smtClean="0">
                <a:ea typeface="华文新魏" pitchFamily="2" charset="-122"/>
              </a:rPr>
              <a:t>3. </a:t>
            </a:r>
            <a:r>
              <a:rPr lang="zh-CN" altLang="en-US" sz="2800" dirty="0" smtClean="0">
                <a:ea typeface="华文新魏" pitchFamily="2" charset="-122"/>
              </a:rPr>
              <a:t>矩阵可逆的充要条件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15000"/>
              </a:lnSpc>
            </a:pPr>
            <a:r>
              <a:rPr lang="en-US" altLang="zh-CN" sz="2800" dirty="0" smtClean="0">
                <a:ea typeface="华文新魏" pitchFamily="2" charset="-122"/>
              </a:rPr>
              <a:t>4. </a:t>
            </a:r>
            <a:r>
              <a:rPr lang="zh-CN" altLang="en-US" sz="2800" dirty="0" smtClean="0">
                <a:ea typeface="华文新魏" pitchFamily="2" charset="-122"/>
              </a:rPr>
              <a:t>矩阵方程的求解</a:t>
            </a:r>
            <a:r>
              <a:rPr lang="en-US" altLang="zh-CN" sz="2800" dirty="0" smtClean="0">
                <a:ea typeface="华文新魏" pitchFamily="2" charset="-122"/>
              </a:rPr>
              <a:t>: </a:t>
            </a:r>
            <a:r>
              <a:rPr lang="zh-CN" altLang="en-US" sz="2800" dirty="0" smtClean="0">
                <a:ea typeface="华文新魏" pitchFamily="2" charset="-122"/>
              </a:rPr>
              <a:t>逆矩阵的应用</a:t>
            </a:r>
            <a:endParaRPr lang="en-US" altLang="zh-CN" sz="2800" dirty="0">
              <a:ea typeface="华文新魏" pitchFamily="2" charset="-122"/>
            </a:endParaRPr>
          </a:p>
        </p:txBody>
      </p:sp>
      <p:pic>
        <p:nvPicPr>
          <p:cNvPr id="23555" name="图片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0"/>
            <a:ext cx="29400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67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568450"/>
            <a:ext cx="6427788" cy="1006475"/>
          </a:xfrm>
          <a:noFill/>
        </p:spPr>
        <p:txBody>
          <a:bodyPr>
            <a:spAutoFit/>
          </a:bodyPr>
          <a:lstStyle/>
          <a:p>
            <a:pPr eaLnBrk="1" hangingPunct="1"/>
            <a:r>
              <a:rPr lang="en-US" altLang="zh-CN" sz="600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§2.1  </a:t>
            </a:r>
            <a:r>
              <a:rPr lang="zh-CN" altLang="en-US" sz="600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矩    阵</a:t>
            </a:r>
          </a:p>
        </p:txBody>
      </p:sp>
      <p:sp>
        <p:nvSpPr>
          <p:cNvPr id="269315" name="Text Box 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627313" y="2932113"/>
            <a:ext cx="4756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ea typeface="华文新魏" pitchFamily="2" charset="-122"/>
              </a:rPr>
              <a:t>一、矩阵的加法与数乘</a:t>
            </a:r>
          </a:p>
        </p:txBody>
      </p:sp>
      <p:sp>
        <p:nvSpPr>
          <p:cNvPr id="269316" name="Text Box 4"/>
          <p:cNvSpPr txBox="1">
            <a:spLocks noChangeArrowheads="1"/>
          </p:cNvSpPr>
          <p:nvPr/>
        </p:nvSpPr>
        <p:spPr bwMode="auto">
          <a:xfrm>
            <a:off x="2627313" y="3651250"/>
            <a:ext cx="3384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ea typeface="华文新魏" pitchFamily="2" charset="-122"/>
              </a:rPr>
              <a:t>二、矩阵的乘法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627313" y="4371975"/>
            <a:ext cx="4756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ea typeface="华文新魏" pitchFamily="2" charset="-122"/>
              </a:rPr>
              <a:t>三、分块矩阵及其运算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69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6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5" grpId="0"/>
      <p:bldP spid="26931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71500" y="2802074"/>
            <a:ext cx="7316396" cy="278722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455887" cy="457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黑体" pitchFamily="49" charset="-122"/>
              </a:rPr>
              <a:t>        一、矩阵的加法与数乘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1. </a:t>
            </a:r>
            <a:r>
              <a:rPr lang="zh-CN" altLang="en-US" sz="2800" dirty="0">
                <a:ea typeface="黑体" pitchFamily="49" charset="-122"/>
              </a:rPr>
              <a:t>定义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 smtClean="0">
                <a:ea typeface="华文新魏" pitchFamily="2" charset="-122"/>
              </a:rPr>
              <a:t>行</a:t>
            </a:r>
            <a:r>
              <a:rPr lang="zh-CN" altLang="en-US" sz="2800" dirty="0">
                <a:ea typeface="华文新魏" pitchFamily="2" charset="-122"/>
              </a:rPr>
              <a:t>数与列数均相等的矩阵称为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同型矩阵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定义</a:t>
            </a:r>
            <a:r>
              <a:rPr lang="en-US" altLang="zh-CN" sz="2800" dirty="0">
                <a:ea typeface="华文新魏" pitchFamily="2" charset="-122"/>
              </a:rPr>
              <a:t>2.1.1 </a:t>
            </a:r>
            <a:r>
              <a:rPr lang="zh-CN" altLang="en-US" sz="2800" dirty="0">
                <a:ea typeface="华文新魏" pitchFamily="2" charset="-122"/>
              </a:rPr>
              <a:t>如果两个矩阵是同型的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且</a:t>
            </a:r>
            <a:r>
              <a:rPr lang="zh-CN" altLang="en-US" sz="2800" dirty="0" smtClean="0">
                <a:ea typeface="华文新魏" pitchFamily="2" charset="-122"/>
              </a:rPr>
              <a:t>对应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</a:rPr>
              <a:t>位置</a:t>
            </a:r>
            <a:r>
              <a:rPr lang="zh-CN" altLang="en-US" sz="2800" dirty="0">
                <a:ea typeface="华文新魏" pitchFamily="2" charset="-122"/>
              </a:rPr>
              <a:t>上的元素相等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则称这两个矩阵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相等</a:t>
            </a:r>
            <a:r>
              <a:rPr lang="en-US" altLang="zh-CN" sz="2800" dirty="0">
                <a:ea typeface="华文新魏" pitchFamily="2" charset="-122"/>
              </a:rPr>
              <a:t>. 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华文新魏" pitchFamily="2" charset="-122"/>
              </a:rPr>
              <a:t>设</a:t>
            </a:r>
            <a:r>
              <a:rPr lang="zh-CN" altLang="en-US" sz="8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</a:t>
            </a:r>
            <a:r>
              <a:rPr lang="en-US" altLang="zh-CN" sz="28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b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. 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若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i="1" dirty="0">
                <a:ea typeface="华文新魏" pitchFamily="2" charset="-122"/>
              </a:rPr>
              <a:t>               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i="1" baseline="-25000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err="1">
                <a:ea typeface="华文新魏" pitchFamily="2" charset="-122"/>
              </a:rPr>
              <a:t>b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 err="1">
                <a:ea typeface="华文新魏" pitchFamily="2" charset="-122"/>
              </a:rPr>
              <a:t>i</a:t>
            </a:r>
            <a:r>
              <a:rPr lang="en-US" altLang="zh-CN" sz="2800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1, 2, 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, </a:t>
            </a:r>
            <a:r>
              <a:rPr lang="en-US" altLang="zh-CN" sz="2800" i="1" dirty="0">
                <a:ea typeface="华文新魏" pitchFamily="2" charset="-122"/>
                <a:sym typeface="MT Extra" pitchFamily="18" charset="2"/>
              </a:rPr>
              <a:t>m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; </a:t>
            </a:r>
            <a:r>
              <a:rPr lang="en-US" altLang="zh-CN" sz="2800" i="1" dirty="0">
                <a:ea typeface="华文新魏" pitchFamily="2" charset="-122"/>
              </a:rPr>
              <a:t>j</a:t>
            </a:r>
            <a:r>
              <a:rPr lang="en-US" altLang="zh-CN" sz="1200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1, 2, 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, </a:t>
            </a:r>
            <a:r>
              <a:rPr lang="en-US" altLang="zh-CN" sz="2800" i="1" dirty="0">
                <a:ea typeface="华文新魏" pitchFamily="2" charset="-122"/>
                <a:sym typeface="MT Extra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</a:rPr>
              <a:t>),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则称</a:t>
            </a:r>
            <a:r>
              <a:rPr lang="zh-CN" altLang="en-US" sz="8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与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相等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记为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.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789808"/>
              </p:ext>
            </p:extLst>
          </p:nvPr>
        </p:nvGraphicFramePr>
        <p:xfrm>
          <a:off x="2483710" y="3573020"/>
          <a:ext cx="19748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02" name="Equation" r:id="rId4" imgW="926698" imgH="495085" progId="Equation.DSMT4">
                  <p:embed/>
                </p:oleObj>
              </mc:Choice>
              <mc:Fallback>
                <p:oleObj name="Equation" r:id="rId4" imgW="926698" imgH="49508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10" y="3573020"/>
                        <a:ext cx="197485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547360"/>
              </p:ext>
            </p:extLst>
          </p:nvPr>
        </p:nvGraphicFramePr>
        <p:xfrm>
          <a:off x="4757450" y="3573463"/>
          <a:ext cx="197485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03" name="Equation" r:id="rId6" imgW="927000" imgH="495000" progId="Equation.DSMT4">
                  <p:embed/>
                </p:oleObj>
              </mc:Choice>
              <mc:Fallback>
                <p:oleObj name="Equation" r:id="rId6" imgW="92700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450" y="3573463"/>
                        <a:ext cx="1974850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60783"/>
              </p:ext>
            </p:extLst>
          </p:nvPr>
        </p:nvGraphicFramePr>
        <p:xfrm>
          <a:off x="2483710" y="4949355"/>
          <a:ext cx="19748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04" name="Equation" r:id="rId8" imgW="926698" imgH="495085" progId="Equation.DSMT4">
                  <p:embed/>
                </p:oleObj>
              </mc:Choice>
              <mc:Fallback>
                <p:oleObj name="Equation" r:id="rId8" imgW="926698" imgH="49508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10" y="4949355"/>
                        <a:ext cx="197485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570252"/>
              </p:ext>
            </p:extLst>
          </p:nvPr>
        </p:nvGraphicFramePr>
        <p:xfrm>
          <a:off x="4788030" y="4949825"/>
          <a:ext cx="129857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05" name="Equation" r:id="rId9" imgW="609480" imgH="495000" progId="Equation.DSMT4">
                  <p:embed/>
                </p:oleObj>
              </mc:Choice>
              <mc:Fallback>
                <p:oleObj name="Equation" r:id="rId9" imgW="60948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30" y="4949825"/>
                        <a:ext cx="129857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31550" y="2370014"/>
            <a:ext cx="5976830" cy="69893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153481" y="1412720"/>
            <a:ext cx="4488729" cy="607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        设</a:t>
            </a:r>
            <a:r>
              <a:rPr lang="zh-CN" altLang="en-US" sz="800" dirty="0" smtClean="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b="1" i="1" dirty="0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en-US" altLang="zh-CN" sz="1200" b="1" i="1" dirty="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solidFill>
                  <a:srgbClr val="000000"/>
                </a:solidFill>
                <a:ea typeface="华文新魏" pitchFamily="2" charset="-122"/>
              </a:rPr>
              <a:t>ij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b="1" i="1" dirty="0">
                <a:solidFill>
                  <a:srgbClr val="000000"/>
                </a:solidFill>
                <a:ea typeface="华文新魏" pitchFamily="2" charset="-122"/>
              </a:rPr>
              <a:t>B</a:t>
            </a:r>
            <a:r>
              <a:rPr lang="en-US" altLang="zh-CN" sz="1400" b="1" i="1" dirty="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 smtClean="0">
                <a:solidFill>
                  <a:srgbClr val="000000"/>
                </a:solidFill>
                <a:ea typeface="华文新魏" pitchFamily="2" charset="-122"/>
              </a:rPr>
              <a:t>b</a:t>
            </a:r>
            <a:r>
              <a:rPr lang="en-US" altLang="zh-CN" sz="2800" i="1" baseline="-25000" dirty="0" err="1" smtClean="0">
                <a:solidFill>
                  <a:srgbClr val="000000"/>
                </a:solidFill>
                <a:ea typeface="华文新魏" pitchFamily="2" charset="-122"/>
              </a:rPr>
              <a:t>ij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 smtClean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p</a:t>
            </a:r>
            <a:r>
              <a:rPr lang="en-US" altLang="zh-CN" sz="2800" baseline="-25000" dirty="0" err="1" smtClean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 smtClean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q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.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513328" y="2348850"/>
            <a:ext cx="5723042" cy="607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b="1" i="1" dirty="0" smtClean="0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en-US" altLang="zh-CN" sz="1200" b="1" i="1" dirty="0" smtClean="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smtClean="0">
                <a:solidFill>
                  <a:srgbClr val="000000"/>
                </a:solidFill>
                <a:ea typeface="华文新魏" pitchFamily="2" charset="-122"/>
              </a:rPr>
              <a:t>B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当且仅当</a:t>
            </a:r>
            <a:r>
              <a:rPr lang="en-US" altLang="zh-CN" sz="2800" i="1" dirty="0" smtClean="0">
                <a:solidFill>
                  <a:srgbClr val="000000"/>
                </a:solidFill>
                <a:ea typeface="华文新魏" pitchFamily="2" charset="-122"/>
              </a:rPr>
              <a:t>m</a:t>
            </a:r>
            <a:r>
              <a:rPr lang="en-US" altLang="zh-CN" sz="2800" i="1" baseline="-25000" dirty="0" smtClean="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 </a:t>
            </a:r>
            <a:r>
              <a:rPr lang="en-US" altLang="zh-CN" sz="2800" i="1" dirty="0" smtClean="0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 </a:t>
            </a:r>
            <a:r>
              <a:rPr lang="en-US" altLang="zh-CN" sz="2800" i="1" dirty="0" smtClean="0">
                <a:solidFill>
                  <a:srgbClr val="000000"/>
                </a:solidFill>
                <a:ea typeface="华文新魏" pitchFamily="2" charset="-122"/>
                <a:sym typeface="MT Extra" pitchFamily="18" charset="2"/>
              </a:rPr>
              <a:t>n</a:t>
            </a:r>
            <a:r>
              <a:rPr lang="en-US" altLang="zh-CN" sz="2800" i="1" baseline="-25000" dirty="0" smtClean="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 </a:t>
            </a:r>
            <a:r>
              <a:rPr lang="en-US" altLang="zh-CN" sz="2800" i="1" dirty="0" smtClean="0">
                <a:solidFill>
                  <a:srgbClr val="000000"/>
                </a:solidFill>
                <a:ea typeface="华文新魏" pitchFamily="2" charset="-122"/>
              </a:rPr>
              <a:t>q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且</a:t>
            </a:r>
            <a:r>
              <a:rPr lang="en-US" altLang="zh-CN" sz="2800" i="1" dirty="0" err="1" smtClean="0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en-US" altLang="zh-CN" sz="2800" i="1" baseline="-25000" dirty="0" err="1" smtClean="0">
                <a:solidFill>
                  <a:srgbClr val="000000"/>
                </a:solidFill>
                <a:ea typeface="华文新魏" pitchFamily="2" charset="-122"/>
              </a:rPr>
              <a:t>ij</a:t>
            </a:r>
            <a:r>
              <a:rPr lang="en-US" altLang="zh-CN" i="1" baseline="-25000" dirty="0" smtClean="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dirty="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err="1" smtClean="0">
                <a:solidFill>
                  <a:srgbClr val="000000"/>
                </a:solidFill>
                <a:ea typeface="华文新魏" pitchFamily="2" charset="-122"/>
              </a:rPr>
              <a:t>b</a:t>
            </a:r>
            <a:r>
              <a:rPr lang="en-US" altLang="zh-CN" sz="2800" i="1" baseline="-25000" dirty="0" err="1" smtClean="0">
                <a:solidFill>
                  <a:srgbClr val="000000"/>
                </a:solidFill>
                <a:ea typeface="华文新魏" pitchFamily="2" charset="-122"/>
              </a:rPr>
              <a:t>ij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. 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8407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928114" y="1124680"/>
            <a:ext cx="7244386" cy="1872260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150938"/>
            <a:ext cx="7208838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定义</a:t>
            </a:r>
            <a:r>
              <a:rPr lang="en-US" altLang="zh-CN" sz="2800" dirty="0">
                <a:ea typeface="华文新魏" pitchFamily="2" charset="-122"/>
              </a:rPr>
              <a:t>2.1.2 </a:t>
            </a:r>
            <a:r>
              <a:rPr lang="zh-CN" altLang="en-US" sz="2800" dirty="0">
                <a:ea typeface="华文新魏" pitchFamily="2" charset="-122"/>
              </a:rPr>
              <a:t>设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</a:t>
            </a:r>
            <a:r>
              <a:rPr lang="en-US" altLang="zh-CN" sz="28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b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称矩阵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1200" i="1" baseline="-25000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err="1">
                <a:ea typeface="华文新魏" pitchFamily="2" charset="-122"/>
              </a:rPr>
              <a:t>b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为矩阵</a:t>
            </a:r>
            <a:r>
              <a:rPr lang="zh-CN" altLang="en-US" sz="8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与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的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和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记为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即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>
                <a:ea typeface="华文新魏" pitchFamily="2" charset="-122"/>
              </a:rPr>
              <a:t>                           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1200" i="1" baseline="-25000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err="1">
                <a:ea typeface="华文新魏" pitchFamily="2" charset="-122"/>
              </a:rPr>
              <a:t>b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.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916238" y="3213100"/>
          <a:ext cx="19748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2" name="Equation" r:id="rId4" imgW="926698" imgH="495085" progId="Equation.DSMT4">
                  <p:embed/>
                </p:oleObj>
              </mc:Choice>
              <mc:Fallback>
                <p:oleObj name="Equation" r:id="rId4" imgW="926698" imgH="495085" progId="Equation.DSMT4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213100"/>
                        <a:ext cx="197485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627313" y="5516563"/>
          <a:ext cx="224472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3" name="Equation" r:id="rId6" imgW="1054100" imgH="495300" progId="Equation.DSMT4">
                  <p:embed/>
                </p:oleObj>
              </mc:Choice>
              <mc:Fallback>
                <p:oleObj name="Equation" r:id="rId6" imgW="1054100" imgH="495300" progId="Equation.DSMT4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516563"/>
                        <a:ext cx="2244725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859338" y="3213100"/>
          <a:ext cx="2217737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4" name="Equation" r:id="rId8" imgW="1040948" imgH="495085" progId="Equation.DSMT4">
                  <p:embed/>
                </p:oleObj>
              </mc:Choice>
              <mc:Fallback>
                <p:oleObj name="Equation" r:id="rId8" imgW="1040948" imgH="495085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213100"/>
                        <a:ext cx="2217737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657475" y="4365625"/>
          <a:ext cx="421957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5" name="Equation" r:id="rId10" imgW="1981200" imgH="495300" progId="Equation.DSMT4">
                  <p:embed/>
                </p:oleObj>
              </mc:Choice>
              <mc:Fallback>
                <p:oleObj name="Equation" r:id="rId10" imgW="1981200" imgH="495300" progId="Equation.DSMT4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4365625"/>
                        <a:ext cx="421957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715963" y="981075"/>
            <a:ext cx="7965642" cy="41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3600" dirty="0">
                <a:solidFill>
                  <a:srgbClr val="000000"/>
                </a:solidFill>
                <a:ea typeface="黑体" pitchFamily="49" charset="-122"/>
              </a:rPr>
              <a:t>第一章 内容回顾</a:t>
            </a:r>
            <a:endParaRPr lang="en-US" altLang="zh-CN" sz="3600" dirty="0">
              <a:solidFill>
                <a:srgbClr val="000000"/>
              </a:solidFill>
              <a:ea typeface="黑体" pitchFamily="49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solidFill>
                  <a:srgbClr val="000000"/>
                </a:solidFill>
                <a:ea typeface="黑体" pitchFamily="49" charset="-122"/>
              </a:rPr>
              <a:t>        一、定义</a:t>
            </a:r>
            <a:endParaRPr lang="en-US" altLang="zh-CN" sz="2800" dirty="0">
              <a:solidFill>
                <a:srgbClr val="000000"/>
              </a:solidFill>
              <a:ea typeface="黑体" pitchFamily="49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        矩阵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: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矩形数表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       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几种特殊的矩阵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: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方阵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上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下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三角矩阵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, 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对角矩阵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数量矩阵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单位矩阵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零矩阵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行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列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向量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       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矩阵的初等变换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: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初等行变换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三种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)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       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阶梯型矩阵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914650" y="1570038"/>
          <a:ext cx="784225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4" name="Equation" r:id="rId4" imgW="368300" imgH="749300" progId="Equation.DSMT4">
                  <p:embed/>
                </p:oleObj>
              </mc:Choice>
              <mc:Fallback>
                <p:oleObj name="Equation" r:id="rId4" imgW="368300" imgH="7493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1570038"/>
                        <a:ext cx="784225" cy="162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741863" y="1570038"/>
          <a:ext cx="1054100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5" name="Equation" r:id="rId6" imgW="495085" imgH="748975" progId="Equation.DSMT4">
                  <p:embed/>
                </p:oleObj>
              </mc:Choice>
              <mc:Fallback>
                <p:oleObj name="Equation" r:id="rId6" imgW="495085" imgH="748975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863" y="1570038"/>
                        <a:ext cx="1054100" cy="162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687763" y="1570038"/>
          <a:ext cx="1027112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6" name="Equation" r:id="rId8" imgW="482391" imgH="748975" progId="Equation.DSMT4">
                  <p:embed/>
                </p:oleObj>
              </mc:Choice>
              <mc:Fallback>
                <p:oleObj name="Equation" r:id="rId8" imgW="482391" imgH="748975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7763" y="1570038"/>
                        <a:ext cx="1027112" cy="162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971550" y="3384550"/>
            <a:ext cx="73660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95000"/>
              <a:buChar char="•"/>
              <a:tabLst>
                <a:tab pos="892175" algn="l"/>
                <a:tab pos="981075" algn="l"/>
                <a:tab pos="1071563" algn="l"/>
              </a:tabLst>
              <a:defRPr sz="32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3D9F1F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800" b="1" i="1">
                <a:solidFill>
                  <a:srgbClr val="4055F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4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667B0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      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注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1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矩阵加法的概念就是向量加法的推广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.</a:t>
            </a:r>
            <a:endParaRPr lang="en-US" altLang="zh-CN" sz="2800" b="0" dirty="0" smtClean="0">
              <a:solidFill>
                <a:schemeClr val="tx1"/>
              </a:solidFill>
              <a:latin typeface="+mj-lt"/>
              <a:ea typeface="华文新魏" panose="020108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971550" y="3976688"/>
            <a:ext cx="5570538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95000"/>
              <a:buChar char="•"/>
              <a:tabLst>
                <a:tab pos="892175" algn="l"/>
                <a:tab pos="981075" algn="l"/>
                <a:tab pos="1071563" algn="l"/>
              </a:tabLst>
              <a:defRPr sz="32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3D9F1F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800" b="1" i="1">
                <a:solidFill>
                  <a:srgbClr val="4055F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4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667B0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      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注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黑体" panose="02010609060101010101" pitchFamily="49" charset="-122"/>
              </a:rPr>
              <a:t>2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两个同型矩阵才可以相加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.</a:t>
            </a:r>
            <a:endParaRPr lang="en-US" altLang="zh-CN" sz="2800" b="0" dirty="0" smtClean="0">
              <a:solidFill>
                <a:schemeClr val="tx1"/>
              </a:solidFill>
              <a:latin typeface="+mj-lt"/>
              <a:ea typeface="华文新魏" panose="020108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000124" y="1124680"/>
            <a:ext cx="7100366" cy="1800250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076325" y="1111250"/>
            <a:ext cx="6988175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定义</a:t>
            </a:r>
            <a:r>
              <a:rPr lang="en-US" altLang="zh-CN" sz="2800" dirty="0">
                <a:ea typeface="华文新魏" pitchFamily="2" charset="-122"/>
              </a:rPr>
              <a:t>2.1.3 </a:t>
            </a:r>
            <a:r>
              <a:rPr lang="zh-CN" altLang="en-US" sz="2800" dirty="0">
                <a:ea typeface="华文新魏" pitchFamily="2" charset="-122"/>
              </a:rPr>
              <a:t>设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</a:t>
            </a:r>
            <a:r>
              <a:rPr lang="en-US" altLang="zh-CN" sz="2800" dirty="0">
                <a:ea typeface="华文新魏" pitchFamily="2" charset="-122"/>
              </a:rPr>
              <a:t> 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zh-CN" altLang="en-US" sz="2800" dirty="0">
                <a:ea typeface="华文新魏" pitchFamily="2" charset="-122"/>
              </a:rPr>
              <a:t>为常数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称矩阵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  <a:sym typeface="Symbol" pitchFamily="18" charset="2"/>
              </a:rPr>
              <a:t>k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为数</a:t>
            </a:r>
            <a:r>
              <a:rPr lang="en-US" altLang="zh-CN" sz="2800" i="1" dirty="0">
                <a:ea typeface="华文新魏" pitchFamily="2" charset="-122"/>
                <a:sym typeface="Symbol" pitchFamily="18" charset="2"/>
              </a:rPr>
              <a:t>k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与矩阵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的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数乘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记为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800" i="1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即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>
                <a:ea typeface="华文新魏" pitchFamily="2" charset="-122"/>
              </a:rPr>
              <a:t>                            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800" i="1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  <a:sym typeface="Symbol" pitchFamily="18" charset="2"/>
              </a:rPr>
              <a:t>k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916238" y="3149600"/>
          <a:ext cx="294957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2" name="Equation" r:id="rId4" imgW="1384300" imgH="495300" progId="Equation.DSMT4">
                  <p:embed/>
                </p:oleObj>
              </mc:Choice>
              <mc:Fallback>
                <p:oleObj name="Equation" r:id="rId4" imgW="1384300" imgH="4953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149600"/>
                        <a:ext cx="294957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647950" y="4373563"/>
          <a:ext cx="300355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3" name="Equation" r:id="rId6" imgW="1409088" imgH="495085" progId="Equation.DSMT4">
                  <p:embed/>
                </p:oleObj>
              </mc:Choice>
              <mc:Fallback>
                <p:oleObj name="Equation" r:id="rId6" imgW="1409088" imgH="495085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950" y="4373563"/>
                        <a:ext cx="3003550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540434"/>
              </p:ext>
            </p:extLst>
          </p:nvPr>
        </p:nvGraphicFramePr>
        <p:xfrm>
          <a:off x="1907630" y="5597525"/>
          <a:ext cx="3275012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4" name="Equation" r:id="rId8" imgW="1536033" imgH="495085" progId="Equation.DSMT4">
                  <p:embed/>
                </p:oleObj>
              </mc:Choice>
              <mc:Fallback>
                <p:oleObj name="Equation" r:id="rId8" imgW="1536033" imgH="495085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630" y="5597525"/>
                        <a:ext cx="3275012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228230" y="3717040"/>
            <a:ext cx="2698175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这里定义的乘积</a:t>
            </a:r>
            <a:endParaRPr lang="en-US" altLang="zh-CN" sz="2800" dirty="0" smtClean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是两个不同类对</a:t>
            </a:r>
            <a:endParaRPr lang="en-US" altLang="zh-CN" sz="2800" dirty="0" smtClean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象之间的运算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742152" y="5845753"/>
            <a:ext cx="2358338" cy="59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i="1" dirty="0" err="1" smtClean="0">
                <a:ea typeface="华文新魏" pitchFamily="2" charset="-122"/>
              </a:rPr>
              <a:t>k</a:t>
            </a:r>
            <a:r>
              <a:rPr lang="en-US" altLang="zh-CN" sz="2800" b="1" i="1" dirty="0" err="1" smtClean="0">
                <a:ea typeface="华文新魏" pitchFamily="2" charset="-122"/>
              </a:rPr>
              <a:t>O</a:t>
            </a:r>
            <a:r>
              <a:rPr lang="en-US" altLang="zh-CN" sz="1200" b="1" i="1" dirty="0" smtClean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</a:rPr>
              <a:t>O</a:t>
            </a:r>
            <a:r>
              <a:rPr lang="en-US" altLang="zh-CN" sz="2800" dirty="0" smtClean="0">
                <a:ea typeface="华文新魏" pitchFamily="2" charset="-122"/>
              </a:rPr>
              <a:t>, 0</a:t>
            </a:r>
            <a:r>
              <a:rPr lang="en-US" altLang="zh-CN" sz="2800" b="1" i="1" dirty="0" smtClean="0">
                <a:ea typeface="华文新魏" pitchFamily="2" charset="-122"/>
              </a:rPr>
              <a:t>A</a:t>
            </a:r>
            <a:r>
              <a:rPr lang="en-US" altLang="zh-CN" sz="1200" b="1" i="1" dirty="0" smtClean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</a:rPr>
              <a:t>O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.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076325" y="1568450"/>
            <a:ext cx="7617791" cy="233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        </a:t>
            </a:r>
            <a:r>
              <a:rPr lang="zh-CN" altLang="en-US" sz="2800" dirty="0">
                <a:ea typeface="黑体" pitchFamily="49" charset="-122"/>
                <a:sym typeface="Symbol" pitchFamily="18" charset="2"/>
              </a:rPr>
              <a:t>注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 由矩阵的加法和数乘定义可知同型矩阵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的和与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矩阵的数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乘都和原矩阵是同型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矩阵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即若</a:t>
            </a:r>
            <a:endParaRPr lang="en-US" altLang="zh-CN" sz="2800" dirty="0" smtClean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 smtClean="0">
                <a:ea typeface="华文新魏" pitchFamily="2" charset="-122"/>
                <a:sym typeface="Symbol" pitchFamily="18" charset="2"/>
              </a:rPr>
              <a:t>A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, </a:t>
            </a:r>
            <a:r>
              <a:rPr lang="en-US" altLang="zh-CN" sz="2800" b="1" i="1" dirty="0" smtClean="0">
                <a:ea typeface="华文新魏" pitchFamily="2" charset="-122"/>
                <a:sym typeface="Symbol" pitchFamily="18" charset="2"/>
              </a:rPr>
              <a:t>B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都是</a:t>
            </a:r>
            <a:r>
              <a:rPr lang="en-US" altLang="zh-CN" sz="2800" i="1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矩阵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, </a:t>
            </a:r>
            <a:r>
              <a:rPr lang="en-US" altLang="zh-CN" sz="2800" i="1" dirty="0" smtClean="0">
                <a:ea typeface="华文新魏" pitchFamily="2" charset="-122"/>
                <a:sym typeface="Symbol" pitchFamily="18" charset="2"/>
              </a:rPr>
              <a:t>k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是任意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常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数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则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和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800" i="1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也</a:t>
            </a:r>
            <a:endParaRPr lang="en-US" altLang="zh-CN" sz="2800" dirty="0" smtClean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是</a:t>
            </a:r>
            <a:r>
              <a:rPr lang="en-US" altLang="zh-CN" sz="2800" i="1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矩阵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.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619590" y="3068950"/>
            <a:ext cx="6768940" cy="1728240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190049"/>
            <a:ext cx="7455887" cy="3607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0" dirty="0">
                <a:ea typeface="华文新魏" pitchFamily="2" charset="-122"/>
              </a:rPr>
              <a:t>利用矩阵的加法和数乘可以定义矩阵的差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sz="2800" dirty="0">
                <a:ea typeface="华文新魏" pitchFamily="2" charset="-122"/>
              </a:rPr>
              <a:t>记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>
                <a:ea typeface="华文新魏" pitchFamily="2" charset="-122"/>
              </a:rPr>
              <a:t>                              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(1)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</a:rPr>
              <a:t>B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   (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  <a:sym typeface="Symbol" pitchFamily="18" charset="2"/>
              </a:rPr>
              <a:t>负矩阵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)</a:t>
            </a:r>
            <a:r>
              <a:rPr lang="en-US" altLang="zh-CN" sz="1200" dirty="0" smtClean="0">
                <a:ea typeface="华文新魏" pitchFamily="2" charset="-122"/>
                <a:sym typeface="Symbol" pitchFamily="18" charset="2"/>
              </a:rPr>
              <a:t> </a:t>
            </a:r>
            <a:endParaRPr lang="en-US" altLang="zh-CN" sz="2800" b="1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定义</a:t>
            </a:r>
            <a:r>
              <a:rPr lang="en-US" altLang="zh-CN" sz="2800" dirty="0">
                <a:ea typeface="华文新魏" pitchFamily="2" charset="-122"/>
              </a:rPr>
              <a:t> </a:t>
            </a:r>
            <a:r>
              <a:rPr lang="zh-CN" altLang="en-US" sz="2800" dirty="0">
                <a:ea typeface="华文新魏" pitchFamily="2" charset="-122"/>
              </a:rPr>
              <a:t>设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</a:t>
            </a:r>
            <a:r>
              <a:rPr lang="en-US" altLang="zh-CN" sz="28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为同型矩阵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与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的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差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定义</a:t>
            </a:r>
            <a:r>
              <a:rPr lang="zh-CN" altLang="en-US" sz="2800" dirty="0">
                <a:ea typeface="华文新魏" pitchFamily="2" charset="-122"/>
              </a:rPr>
              <a:t>为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>
                <a:ea typeface="华文新魏" pitchFamily="2" charset="-122"/>
              </a:rPr>
              <a:t>                     </a:t>
            </a:r>
            <a:r>
              <a:rPr lang="en-US" altLang="zh-CN" sz="2800" b="1" i="1" dirty="0" smtClean="0">
                <a:ea typeface="华文新魏" pitchFamily="2" charset="-122"/>
              </a:rPr>
              <a:t>   A</a:t>
            </a:r>
            <a:r>
              <a:rPr lang="en-US" altLang="zh-CN" sz="1200" b="1" i="1" dirty="0" smtClean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(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)</a:t>
            </a:r>
            <a:endParaRPr lang="en-US" altLang="zh-CN" sz="2800" b="1" i="1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                            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   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1200" i="1" baseline="-25000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err="1">
                <a:ea typeface="华文新魏" pitchFamily="2" charset="-122"/>
              </a:rPr>
              <a:t>b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.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862970"/>
              </p:ext>
            </p:extLst>
          </p:nvPr>
        </p:nvGraphicFramePr>
        <p:xfrm>
          <a:off x="2555875" y="5021808"/>
          <a:ext cx="1271588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7" name="Equation" r:id="rId4" imgW="596641" imgH="495085" progId="Equation.DSMT4">
                  <p:embed/>
                </p:oleObj>
              </mc:Choice>
              <mc:Fallback>
                <p:oleObj name="Equation" r:id="rId4" imgW="596641" imgH="495085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021808"/>
                        <a:ext cx="1271588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28518"/>
              </p:ext>
            </p:extLst>
          </p:nvPr>
        </p:nvGraphicFramePr>
        <p:xfrm>
          <a:off x="3792538" y="5021808"/>
          <a:ext cx="170497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8" name="Equation" r:id="rId6" imgW="799753" imgH="495085" progId="Equation.DSMT4">
                  <p:embed/>
                </p:oleObj>
              </mc:Choice>
              <mc:Fallback>
                <p:oleObj name="Equation" r:id="rId6" imgW="799753" imgH="495085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8" y="5021808"/>
                        <a:ext cx="1704975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742586"/>
              </p:ext>
            </p:extLst>
          </p:nvPr>
        </p:nvGraphicFramePr>
        <p:xfrm>
          <a:off x="5522913" y="5021808"/>
          <a:ext cx="156845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9" name="Equation" r:id="rId8" imgW="736280" imgH="495085" progId="Equation.DSMT4">
                  <p:embed/>
                </p:oleObj>
              </mc:Choice>
              <mc:Fallback>
                <p:oleObj name="Equation" r:id="rId8" imgW="736280" imgH="495085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2913" y="5021808"/>
                        <a:ext cx="1568450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000124" y="1649914"/>
            <a:ext cx="7388406" cy="343531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036638" y="1052513"/>
            <a:ext cx="7279557" cy="401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2. </a:t>
            </a:r>
            <a:r>
              <a:rPr lang="zh-CN" altLang="en-US" sz="2800" dirty="0">
                <a:ea typeface="黑体" pitchFamily="49" charset="-122"/>
              </a:rPr>
              <a:t>性质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定理</a:t>
            </a:r>
            <a:r>
              <a:rPr lang="en-US" altLang="zh-CN" sz="2800" dirty="0">
                <a:ea typeface="华文新魏" pitchFamily="2" charset="-122"/>
              </a:rPr>
              <a:t>2.1.1 </a:t>
            </a:r>
            <a:r>
              <a:rPr lang="zh-CN" altLang="en-US" sz="2800" dirty="0">
                <a:ea typeface="华文新魏" pitchFamily="2" charset="-122"/>
              </a:rPr>
              <a:t>设</a:t>
            </a:r>
            <a:r>
              <a:rPr lang="zh-CN" altLang="en-US" sz="8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C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O</a:t>
            </a:r>
            <a:r>
              <a:rPr lang="zh-CN" altLang="en-US" sz="2800" dirty="0">
                <a:ea typeface="华文新魏" pitchFamily="2" charset="-122"/>
              </a:rPr>
              <a:t>是同型矩阵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zh-CN" altLang="en-US" sz="2800" dirty="0">
                <a:ea typeface="华文新魏" pitchFamily="2" charset="-122"/>
              </a:rPr>
              <a:t>和</a:t>
            </a:r>
            <a:r>
              <a:rPr lang="en-US" altLang="zh-CN" sz="2800" i="1" dirty="0">
                <a:ea typeface="华文新魏" pitchFamily="2" charset="-122"/>
              </a:rPr>
              <a:t>l</a:t>
            </a:r>
            <a:r>
              <a:rPr lang="zh-CN" altLang="en-US" sz="2800" dirty="0">
                <a:ea typeface="华文新魏" pitchFamily="2" charset="-122"/>
              </a:rPr>
              <a:t>是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任意常数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则以下运算规律成立</a:t>
            </a:r>
            <a:r>
              <a:rPr lang="en-US" altLang="zh-CN" sz="2800" dirty="0">
                <a:ea typeface="华文新魏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1)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zh-CN" altLang="en-US" sz="2800" dirty="0">
                <a:ea typeface="华文新魏" pitchFamily="2" charset="-122"/>
              </a:rPr>
              <a:t>加法交换律</a:t>
            </a:r>
            <a:r>
              <a:rPr lang="en-US" altLang="zh-CN" sz="2800" dirty="0">
                <a:ea typeface="华文新魏" pitchFamily="2" charset="-122"/>
              </a:rPr>
              <a:t>);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2) (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1200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C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(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C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)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zh-CN" altLang="en-US" sz="2800" dirty="0">
                <a:ea typeface="华文新魏" pitchFamily="2" charset="-122"/>
              </a:rPr>
              <a:t>加法结合律</a:t>
            </a:r>
            <a:r>
              <a:rPr lang="en-US" altLang="zh-CN" sz="2800" dirty="0">
                <a:ea typeface="华文新魏" pitchFamily="2" charset="-122"/>
              </a:rPr>
              <a:t>);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3)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O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; (</a:t>
            </a:r>
            <a:r>
              <a:rPr lang="zh-CN" altLang="en-US" sz="2800" dirty="0">
                <a:ea typeface="华文新魏" pitchFamily="2" charset="-122"/>
              </a:rPr>
              <a:t>零矩阵</a:t>
            </a:r>
            <a:r>
              <a:rPr lang="en-US" altLang="zh-CN" sz="2800" dirty="0">
                <a:ea typeface="华文新魏" pitchFamily="2" charset="-122"/>
              </a:rPr>
              <a:t>)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4)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(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)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O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</a:rPr>
              <a:t>; (</a:t>
            </a:r>
            <a:r>
              <a:rPr lang="zh-CN" altLang="en-US" sz="2800" dirty="0">
                <a:ea typeface="华文新魏" pitchFamily="2" charset="-122"/>
              </a:rPr>
              <a:t>负矩阵</a:t>
            </a:r>
            <a:r>
              <a:rPr lang="en-US" altLang="zh-CN" sz="2800" dirty="0" smtClean="0">
                <a:ea typeface="华文新魏" pitchFamily="2" charset="-122"/>
              </a:rPr>
              <a:t>)        </a:t>
            </a:r>
            <a:endParaRPr lang="en-US" altLang="zh-CN" sz="2800" dirty="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072134" y="1124680"/>
            <a:ext cx="6956346" cy="2376330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136650"/>
            <a:ext cx="3882794" cy="233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ea typeface="华文新魏" pitchFamily="2" charset="-122"/>
              </a:rPr>
              <a:t>        5) 1</a:t>
            </a:r>
            <a:r>
              <a:rPr lang="en-US" altLang="zh-CN" sz="2800" b="1" i="1" dirty="0" smtClean="0">
                <a:ea typeface="华文新魏" pitchFamily="2" charset="-122"/>
              </a:rPr>
              <a:t>A</a:t>
            </a:r>
            <a:r>
              <a:rPr lang="en-US" altLang="zh-CN" sz="12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</a:rPr>
              <a:t>A</a:t>
            </a:r>
            <a:r>
              <a:rPr lang="en-US" altLang="zh-CN" sz="2800" dirty="0" smtClean="0">
                <a:ea typeface="华文新魏" pitchFamily="2" charset="-122"/>
              </a:rPr>
              <a:t>; (</a:t>
            </a:r>
            <a:r>
              <a:rPr lang="zh-CN" altLang="en-US" sz="2800" dirty="0" smtClean="0">
                <a:ea typeface="华文新魏" pitchFamily="2" charset="-122"/>
              </a:rPr>
              <a:t>数</a:t>
            </a:r>
            <a:r>
              <a:rPr lang="en-US" altLang="zh-CN" sz="2800" dirty="0" smtClean="0">
                <a:ea typeface="华文新魏" pitchFamily="2" charset="-122"/>
              </a:rPr>
              <a:t>1)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ea typeface="华文新魏" pitchFamily="2" charset="-122"/>
              </a:rPr>
              <a:t>        6) </a:t>
            </a:r>
            <a:r>
              <a:rPr lang="en-US" altLang="zh-CN" sz="2800" i="1" dirty="0" smtClean="0">
                <a:ea typeface="华文新魏" pitchFamily="2" charset="-122"/>
              </a:rPr>
              <a:t>k</a:t>
            </a:r>
            <a:r>
              <a:rPr lang="en-US" altLang="zh-CN" sz="2800" dirty="0" smtClean="0">
                <a:ea typeface="华文新魏" pitchFamily="2" charset="-122"/>
              </a:rPr>
              <a:t>(</a:t>
            </a:r>
            <a:r>
              <a:rPr lang="en-US" altLang="zh-CN" sz="2800" i="1" dirty="0" err="1" smtClean="0">
                <a:ea typeface="华文新魏" pitchFamily="2" charset="-122"/>
              </a:rPr>
              <a:t>l</a:t>
            </a:r>
            <a:r>
              <a:rPr lang="en-US" altLang="zh-CN" sz="2800" b="1" i="1" dirty="0" err="1" smtClean="0">
                <a:ea typeface="华文新魏" pitchFamily="2" charset="-122"/>
              </a:rPr>
              <a:t>A</a:t>
            </a:r>
            <a:r>
              <a:rPr lang="en-US" altLang="zh-CN" sz="2800" dirty="0" smtClean="0">
                <a:ea typeface="华文新魏" pitchFamily="2" charset="-122"/>
              </a:rPr>
              <a:t>)</a:t>
            </a:r>
            <a:r>
              <a:rPr lang="en-US" altLang="zh-CN" sz="14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(</a:t>
            </a:r>
            <a:r>
              <a:rPr lang="en-US" altLang="zh-CN" sz="2800" i="1" dirty="0" err="1" smtClean="0">
                <a:ea typeface="华文新魏" pitchFamily="2" charset="-122"/>
              </a:rPr>
              <a:t>kl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)</a:t>
            </a:r>
            <a:r>
              <a:rPr lang="en-US" altLang="zh-CN" sz="2800" b="1" i="1" dirty="0" smtClean="0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en-US" altLang="zh-CN" sz="2800" dirty="0" smtClean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7) (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>
                <a:ea typeface="华文新魏" pitchFamily="2" charset="-122"/>
              </a:rPr>
              <a:t>l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err="1">
                <a:ea typeface="华文新魏" pitchFamily="2" charset="-122"/>
              </a:rPr>
              <a:t>l</a:t>
            </a:r>
            <a:r>
              <a:rPr lang="en-US" altLang="zh-CN" sz="2800" b="1" i="1" dirty="0" err="1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8) 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>
                <a:ea typeface="华文新魏" pitchFamily="2" charset="-122"/>
                <a:sym typeface="Symbol" pitchFamily="18" charset="2"/>
              </a:rPr>
              <a:t>k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err="1">
                <a:ea typeface="华文新魏" pitchFamily="2" charset="-122"/>
                <a:sym typeface="Symbol" pitchFamily="18" charset="2"/>
              </a:rPr>
              <a:t>k</a:t>
            </a:r>
            <a:r>
              <a:rPr lang="en-US" altLang="zh-CN" sz="2800" b="1" i="1" dirty="0" err="1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23950" y="3645030"/>
            <a:ext cx="7545655" cy="116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一般</a:t>
            </a:r>
            <a:r>
              <a:rPr lang="zh-CN" altLang="en-US" sz="2800" dirty="0" smtClean="0">
                <a:ea typeface="华文新魏" pitchFamily="2" charset="-122"/>
              </a:rPr>
              <a:t>地</a:t>
            </a:r>
            <a:r>
              <a:rPr lang="en-US" altLang="zh-CN" sz="2800" dirty="0" smtClean="0">
                <a:ea typeface="华文新魏" pitchFamily="2" charset="-122"/>
              </a:rPr>
              <a:t>, </a:t>
            </a:r>
            <a:r>
              <a:rPr lang="zh-CN" altLang="en-US" sz="2800" dirty="0" smtClean="0">
                <a:ea typeface="华文新魏" pitchFamily="2" charset="-122"/>
              </a:rPr>
              <a:t>称满足上述八条运算规律的加法和数乘</a:t>
            </a:r>
            <a:endParaRPr lang="en-US" altLang="zh-CN" sz="2800" dirty="0" smtClean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ea typeface="华文新魏" pitchFamily="2" charset="-122"/>
              </a:rPr>
              <a:t>为线性运算</a:t>
            </a:r>
            <a:r>
              <a:rPr lang="en-US" altLang="zh-CN" sz="2800" dirty="0" smtClean="0">
                <a:ea typeface="华文新魏" pitchFamily="2" charset="-122"/>
              </a:rPr>
              <a:t>.</a:t>
            </a:r>
            <a:endParaRPr lang="en-US" altLang="zh-CN" sz="2800" dirty="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971550" y="1042988"/>
            <a:ext cx="341630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        二、矩阵的乘法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黑体" pitchFamily="49" charset="-122"/>
              </a:rPr>
              <a:t>        1. </a:t>
            </a:r>
            <a:r>
              <a:rPr lang="zh-CN" altLang="en-US" sz="2800">
                <a:ea typeface="黑体" pitchFamily="49" charset="-122"/>
              </a:rPr>
              <a:t>问题的引入</a:t>
            </a:r>
            <a:endParaRPr lang="en-US" altLang="zh-CN" sz="2800">
              <a:ea typeface="黑体" pitchFamily="49" charset="-12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71550" y="5105400"/>
            <a:ext cx="8007350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中行分别表示甲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乙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丙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丁四个工厂的生产情况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列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分别表示三种产品</a:t>
            </a:r>
            <a:r>
              <a:rPr lang="en-US" altLang="zh-CN" sz="2800" i="1">
                <a:ea typeface="华文新魏" pitchFamily="2" charset="-122"/>
              </a:rPr>
              <a:t>P</a:t>
            </a:r>
            <a:r>
              <a:rPr lang="en-US" altLang="zh-CN" sz="2800" baseline="-25000">
                <a:ea typeface="华文新魏" pitchFamily="2" charset="-122"/>
              </a:rPr>
              <a:t>1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en-US" altLang="zh-CN" sz="2800" i="1">
                <a:ea typeface="华文新魏" pitchFamily="2" charset="-122"/>
              </a:rPr>
              <a:t>P</a:t>
            </a:r>
            <a:r>
              <a:rPr lang="en-US" altLang="zh-CN" sz="2800" baseline="-25000">
                <a:ea typeface="华文新魏" pitchFamily="2" charset="-122"/>
              </a:rPr>
              <a:t>2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en-US" altLang="zh-CN" sz="2800" i="1">
                <a:ea typeface="华文新魏" pitchFamily="2" charset="-122"/>
              </a:rPr>
              <a:t>P</a:t>
            </a:r>
            <a:r>
              <a:rPr lang="en-US" altLang="zh-CN" sz="2800" baseline="-25000">
                <a:ea typeface="华文新魏" pitchFamily="2" charset="-122"/>
              </a:rPr>
              <a:t>3</a:t>
            </a:r>
            <a:r>
              <a:rPr lang="zh-CN" altLang="en-US" sz="2800">
                <a:ea typeface="华文新魏" pitchFamily="2" charset="-122"/>
              </a:rPr>
              <a:t>的生产情况</a:t>
            </a:r>
            <a:r>
              <a:rPr lang="en-US" altLang="zh-CN" sz="2800">
                <a:ea typeface="华文新魏" pitchFamily="2" charset="-122"/>
              </a:rPr>
              <a:t>. </a:t>
            </a:r>
            <a:r>
              <a:rPr lang="zh-CN" altLang="en-US" sz="2800">
                <a:ea typeface="华文新魏" pitchFamily="2" charset="-122"/>
              </a:rPr>
              <a:t>再设矩阵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3419475" y="2924175"/>
          <a:ext cx="2190750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8" name="Equation" r:id="rId4" imgW="1028700" imgH="990600" progId="Equation.DSMT4">
                  <p:embed/>
                </p:oleObj>
              </mc:Choice>
              <mc:Fallback>
                <p:oleObj name="Equation" r:id="rId4" imgW="1028700" imgH="9906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924175"/>
                        <a:ext cx="2190750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971550" y="2246313"/>
            <a:ext cx="4762500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</a:t>
            </a:r>
            <a:r>
              <a:rPr lang="zh-CN" altLang="en-US" sz="2800">
                <a:ea typeface="华文新魏" pitchFamily="2" charset="-122"/>
              </a:rPr>
              <a:t> </a:t>
            </a:r>
            <a:r>
              <a:rPr lang="zh-CN" altLang="en-US" sz="2800">
                <a:ea typeface="黑体" pitchFamily="49" charset="-122"/>
              </a:rPr>
              <a:t>例</a:t>
            </a:r>
            <a:r>
              <a:rPr lang="en-US" altLang="zh-CN" sz="2800">
                <a:ea typeface="华文新魏" pitchFamily="2" charset="-122"/>
              </a:rPr>
              <a:t>2.1.1 </a:t>
            </a:r>
            <a:r>
              <a:rPr lang="zh-CN" altLang="en-US" sz="2800">
                <a:ea typeface="华文新魏" pitchFamily="2" charset="-122"/>
              </a:rPr>
              <a:t>同例</a:t>
            </a:r>
            <a:r>
              <a:rPr lang="en-US" altLang="zh-CN" sz="2800">
                <a:ea typeface="华文新魏" pitchFamily="2" charset="-122"/>
              </a:rPr>
              <a:t>1.1.4, </a:t>
            </a:r>
            <a:r>
              <a:rPr lang="zh-CN" altLang="en-US" sz="2800">
                <a:ea typeface="华文新魏" pitchFamily="2" charset="-122"/>
              </a:rPr>
              <a:t>设矩阵</a:t>
            </a:r>
            <a:endParaRPr lang="en-US" altLang="zh-CN" sz="280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71550" y="2781300"/>
            <a:ext cx="78295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其中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第一列分别表示三种产品</a:t>
            </a:r>
            <a:r>
              <a:rPr lang="en-US" altLang="zh-CN" sz="2800" i="1">
                <a:ea typeface="华文新魏" pitchFamily="2" charset="-122"/>
              </a:rPr>
              <a:t>P</a:t>
            </a:r>
            <a:r>
              <a:rPr lang="en-US" altLang="zh-CN" sz="2800" baseline="-25000">
                <a:ea typeface="华文新魏" pitchFamily="2" charset="-122"/>
              </a:rPr>
              <a:t>1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en-US" altLang="zh-CN" sz="2800" i="1">
                <a:ea typeface="华文新魏" pitchFamily="2" charset="-122"/>
              </a:rPr>
              <a:t>P</a:t>
            </a:r>
            <a:r>
              <a:rPr lang="en-US" altLang="zh-CN" sz="2800" baseline="-25000">
                <a:ea typeface="华文新魏" pitchFamily="2" charset="-122"/>
              </a:rPr>
              <a:t>2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en-US" altLang="zh-CN" sz="2800" i="1">
                <a:ea typeface="华文新魏" pitchFamily="2" charset="-122"/>
              </a:rPr>
              <a:t>P</a:t>
            </a:r>
            <a:r>
              <a:rPr lang="en-US" altLang="zh-CN" sz="2800" baseline="-25000">
                <a:ea typeface="华文新魏" pitchFamily="2" charset="-122"/>
              </a:rPr>
              <a:t>3</a:t>
            </a:r>
            <a:r>
              <a:rPr lang="zh-CN" altLang="en-US" sz="2800">
                <a:ea typeface="华文新魏" pitchFamily="2" charset="-122"/>
              </a:rPr>
              <a:t>的单件利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润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第二列分别表示三种产品的单件体积</a:t>
            </a:r>
            <a:r>
              <a:rPr lang="en-US" altLang="zh-CN" sz="2800">
                <a:ea typeface="华文新魏" pitchFamily="2" charset="-122"/>
              </a:rPr>
              <a:t>. </a:t>
            </a:r>
            <a:r>
              <a:rPr lang="zh-CN" altLang="en-US" sz="2800">
                <a:ea typeface="华文新魏" pitchFamily="2" charset="-122"/>
              </a:rPr>
              <a:t>试计算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四个工厂的利润和产品所需的存储空间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并用矩阵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表示</a:t>
            </a:r>
            <a:r>
              <a:rPr lang="en-US" altLang="zh-CN" sz="2800">
                <a:ea typeface="华文新魏" pitchFamily="2" charset="-122"/>
              </a:rPr>
              <a:t>.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608388" y="1160463"/>
          <a:ext cx="1811337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1" name="Equation" r:id="rId4" imgW="850531" imgH="748975" progId="Equation.DSMT4">
                  <p:embed/>
                </p:oleObj>
              </mc:Choice>
              <mc:Fallback>
                <p:oleObj name="Equation" r:id="rId4" imgW="850531" imgH="748975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1160463"/>
                        <a:ext cx="1811337" cy="162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5143500" y="1412875"/>
          <a:ext cx="1676400" cy="162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name="Equation" r:id="rId4" imgW="787400" imgH="749300" progId="Equation.DSMT4">
                  <p:embed/>
                </p:oleObj>
              </mc:Choice>
              <mc:Fallback>
                <p:oleObj name="Equation" r:id="rId4" imgW="787400" imgH="7493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1412875"/>
                        <a:ext cx="1676400" cy="162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339975" y="1123950"/>
          <a:ext cx="2190750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7" name="Equation" r:id="rId6" imgW="1028700" imgH="990600" progId="Equation.DSMT4">
                  <p:embed/>
                </p:oleObj>
              </mc:Choice>
              <mc:Fallback>
                <p:oleObj name="Equation" r:id="rId6" imgW="1028700" imgH="9906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123950"/>
                        <a:ext cx="2190750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605213" y="3357563"/>
          <a:ext cx="2054225" cy="214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8" name="Equation" r:id="rId8" imgW="965200" imgH="990600" progId="Equation.DSMT4">
                  <p:embed/>
                </p:oleObj>
              </mc:Choice>
              <mc:Fallback>
                <p:oleObj name="Equation" r:id="rId8" imgW="965200" imgH="990600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213" y="3357563"/>
                        <a:ext cx="2054225" cy="214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971550" y="5507038"/>
            <a:ext cx="7116763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latin typeface="黑体" pitchFamily="49" charset="-122"/>
                <a:ea typeface="黑体" pitchFamily="49" charset="-122"/>
              </a:rPr>
              <a:t>注</a:t>
            </a:r>
            <a:r>
              <a:rPr lang="zh-CN" altLang="en-US" sz="2800">
                <a:ea typeface="华文新魏" pitchFamily="2" charset="-122"/>
              </a:rPr>
              <a:t> 矩阵</a:t>
            </a:r>
            <a:r>
              <a:rPr lang="en-US" altLang="zh-CN" sz="2800" i="1">
                <a:ea typeface="华文新魏" pitchFamily="2" charset="-122"/>
              </a:rPr>
              <a:t>C</a:t>
            </a:r>
            <a:r>
              <a:rPr lang="zh-CN" altLang="en-US" sz="2800">
                <a:ea typeface="华文新魏" pitchFamily="2" charset="-122"/>
              </a:rPr>
              <a:t>继承了矩阵</a:t>
            </a:r>
            <a:r>
              <a:rPr lang="en-US" altLang="zh-CN" sz="2800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行的信息和矩阵</a:t>
            </a:r>
            <a:r>
              <a:rPr lang="en-US" altLang="zh-CN" sz="2800" i="1">
                <a:ea typeface="华文新魏" pitchFamily="2" charset="-122"/>
              </a:rPr>
              <a:t>B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列的信息</a:t>
            </a:r>
            <a:r>
              <a:rPr lang="en-US" altLang="zh-CN" sz="2800">
                <a:ea typeface="华文新魏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331550" y="1649914"/>
            <a:ext cx="7345020" cy="393938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331913" y="1628775"/>
            <a:ext cx="6421437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latin typeface="黑体" pitchFamily="49" charset="-122"/>
                <a:ea typeface="黑体" pitchFamily="49" charset="-122"/>
              </a:rPr>
              <a:t>    定义</a:t>
            </a:r>
            <a:r>
              <a:rPr lang="en-US" altLang="zh-CN" sz="2800">
                <a:ea typeface="华文新魏" pitchFamily="2" charset="-122"/>
              </a:rPr>
              <a:t>2.1.4 </a:t>
            </a:r>
            <a:r>
              <a:rPr lang="zh-CN" altLang="en-US" sz="2800">
                <a:ea typeface="华文新魏" pitchFamily="2" charset="-122"/>
              </a:rPr>
              <a:t>设</a:t>
            </a:r>
            <a:r>
              <a:rPr lang="zh-CN" altLang="en-US" sz="12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en-US" altLang="zh-CN" sz="1200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>
                <a:ea typeface="华文新魏" pitchFamily="2" charset="-122"/>
              </a:rPr>
              <a:t>a</a:t>
            </a:r>
            <a:r>
              <a:rPr lang="en-US" altLang="zh-CN" sz="2800" i="1" baseline="-25000">
                <a:ea typeface="华文新魏" pitchFamily="2" charset="-122"/>
              </a:rPr>
              <a:t>ij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>
                <a:ea typeface="华文新魏" pitchFamily="2" charset="-122"/>
                <a:sym typeface="Symbol" pitchFamily="18" charset="2"/>
              </a:rPr>
              <a:t>s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</a:t>
            </a:r>
            <a:r>
              <a:rPr lang="en-US" altLang="zh-CN" sz="28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en-US" altLang="zh-CN" sz="1400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>
                <a:ea typeface="华文新魏" pitchFamily="2" charset="-122"/>
              </a:rPr>
              <a:t>b</a:t>
            </a:r>
            <a:r>
              <a:rPr lang="en-US" altLang="zh-CN" sz="2800" i="1" baseline="-25000">
                <a:ea typeface="华文新魏" pitchFamily="2" charset="-122"/>
              </a:rPr>
              <a:t>ij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>
                <a:ea typeface="华文新魏" pitchFamily="2" charset="-122"/>
                <a:sym typeface="Symbol" pitchFamily="18" charset="2"/>
              </a:rPr>
              <a:t>s</a:t>
            </a:r>
            <a:r>
              <a:rPr lang="en-US" altLang="zh-CN" sz="2800" baseline="-25000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令</a:t>
            </a:r>
            <a:endParaRPr lang="en-US" altLang="zh-CN" sz="2800">
              <a:ea typeface="华文新魏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31913" y="4869200"/>
            <a:ext cx="7334059" cy="188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1200" dirty="0">
                <a:ea typeface="华文新魏" pitchFamily="2" charset="-122"/>
              </a:rPr>
              <a:t>                                                                            </a:t>
            </a:r>
            <a:r>
              <a:rPr lang="en-US" altLang="zh-CN" sz="2800" b="1" i="1" dirty="0">
                <a:ea typeface="华文新魏" pitchFamily="2" charset="-122"/>
              </a:rPr>
              <a:t>AB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c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.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注</a:t>
            </a:r>
            <a:r>
              <a:rPr lang="zh-CN" altLang="en-US" sz="2800" dirty="0">
                <a:ea typeface="华文新魏" pitchFamily="2" charset="-122"/>
              </a:rPr>
              <a:t> 只有当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的列数和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</a:rPr>
              <a:t>的行数相等时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与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才能进行乘积运算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620963" y="2330450"/>
          <a:ext cx="41116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7" name="Equation" r:id="rId4" imgW="1930400" imgH="241300" progId="Equation.DSMT4">
                  <p:embed/>
                </p:oleObj>
              </mc:Choice>
              <mc:Fallback>
                <p:oleObj name="Equation" r:id="rId4" imgW="1930400" imgH="241300" progId="Equation.DSMT4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963" y="2330450"/>
                        <a:ext cx="411162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188704"/>
              </p:ext>
            </p:extLst>
          </p:nvPr>
        </p:nvGraphicFramePr>
        <p:xfrm>
          <a:off x="3003550" y="2871788"/>
          <a:ext cx="156845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8" name="Equation" r:id="rId6" imgW="736600" imgH="457200" progId="Equation.DSMT4">
                  <p:embed/>
                </p:oleObj>
              </mc:Choice>
              <mc:Fallback>
                <p:oleObj name="Equation" r:id="rId6" imgW="736600" imgH="457200" progId="Equation.DSMT4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2871788"/>
                        <a:ext cx="156845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331913" y="4327140"/>
            <a:ext cx="6834187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称矩阵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c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为矩阵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与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的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积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记为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800" b="1" i="1" dirty="0">
                <a:ea typeface="华文新魏" pitchFamily="2" charset="-122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</a:rPr>
              <a:t>B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即</a:t>
            </a:r>
            <a:endParaRPr lang="en-US" altLang="zh-CN" sz="2800" dirty="0">
              <a:ea typeface="华文新魏" pitchFamily="2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331913" y="1042988"/>
            <a:ext cx="1979612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黑体" pitchFamily="49" charset="-122"/>
              </a:rPr>
              <a:t>        2. </a:t>
            </a:r>
            <a:r>
              <a:rPr lang="zh-CN" altLang="en-US" sz="2800">
                <a:ea typeface="黑体" pitchFamily="49" charset="-122"/>
              </a:rPr>
              <a:t>定义</a:t>
            </a:r>
            <a:endParaRPr lang="en-US" altLang="zh-CN" sz="2800">
              <a:ea typeface="黑体" pitchFamily="49" charset="-122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955407"/>
              </p:ext>
            </p:extLst>
          </p:nvPr>
        </p:nvGraphicFramePr>
        <p:xfrm>
          <a:off x="3059790" y="3933070"/>
          <a:ext cx="38671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9" name="Equation" r:id="rId8" imgW="1815312" imgH="215806" progId="Equation.DSMT4">
                  <p:embed/>
                </p:oleObj>
              </mc:Choice>
              <mc:Fallback>
                <p:oleObj name="Equation" r:id="rId8" imgW="1815312" imgH="215806" progId="Equation.DSMT4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790" y="3933070"/>
                        <a:ext cx="38671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715963" y="1052513"/>
            <a:ext cx="8145178" cy="233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solidFill>
                  <a:srgbClr val="000000"/>
                </a:solidFill>
                <a:ea typeface="黑体" pitchFamily="49" charset="-122"/>
              </a:rPr>
              <a:t>        二、结论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        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1.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矩阵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可经过若干次初等行变换化为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行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阶梯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型矩阵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进而可以化为行最简型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;(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掌握方法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会识别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阶梯型矩阵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)        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22350"/>
            <a:ext cx="6648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3. </a:t>
            </a:r>
            <a:r>
              <a:rPr lang="zh-CN" altLang="en-US" sz="2800">
                <a:ea typeface="黑体" pitchFamily="49" charset="-122"/>
              </a:rPr>
              <a:t>例子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对于例</a:t>
            </a:r>
            <a:r>
              <a:rPr lang="en-US" altLang="zh-CN" sz="2800">
                <a:ea typeface="华文新魏" pitchFamily="2" charset="-122"/>
              </a:rPr>
              <a:t>2.1.1, </a:t>
            </a:r>
            <a:r>
              <a:rPr lang="zh-CN" altLang="en-US" sz="2800">
                <a:ea typeface="华文新魏" pitchFamily="2" charset="-122"/>
              </a:rPr>
              <a:t>由矩阵乘积的定义可知</a:t>
            </a:r>
            <a:r>
              <a:rPr lang="en-US" altLang="zh-CN" sz="2800">
                <a:ea typeface="华文新魏" pitchFamily="2" charset="-122"/>
              </a:rPr>
              <a:t>, </a:t>
            </a:r>
            <a:endParaRPr lang="en-US" altLang="zh-CN" sz="2800">
              <a:ea typeface="黑体" pitchFamily="49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11863" y="5354638"/>
            <a:ext cx="1214437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>
                <a:ea typeface="华文新魏" pitchFamily="2" charset="-122"/>
              </a:rPr>
              <a:t>C</a:t>
            </a:r>
            <a:r>
              <a:rPr lang="en-US" altLang="zh-CN" sz="1200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en-US" altLang="zh-CN" sz="120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854575" y="2636838"/>
          <a:ext cx="1676400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6" name="Equation" r:id="rId4" imgW="787400" imgH="749300" progId="Equation.DSMT4">
                  <p:embed/>
                </p:oleObj>
              </mc:Choice>
              <mc:Fallback>
                <p:oleObj name="Equation" r:id="rId4" imgW="787400" imgH="749300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575" y="2636838"/>
                        <a:ext cx="1676400" cy="162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2051050" y="2347913"/>
          <a:ext cx="2190750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7" name="Equation" r:id="rId6" imgW="1028700" imgH="990600" progId="Equation.DSMT4">
                  <p:embed/>
                </p:oleObj>
              </mc:Choice>
              <mc:Fallback>
                <p:oleObj name="Equation" r:id="rId6" imgW="1028700" imgH="990600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347913"/>
                        <a:ext cx="2190750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2843213" y="4581525"/>
          <a:ext cx="2054225" cy="214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8" name="Equation" r:id="rId8" imgW="965200" imgH="990600" progId="Equation.DSMT4">
                  <p:embed/>
                </p:oleObj>
              </mc:Choice>
              <mc:Fallback>
                <p:oleObj name="Equation" r:id="rId8" imgW="965200" imgH="9906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581525"/>
                        <a:ext cx="2054225" cy="214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50736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例</a:t>
            </a:r>
            <a:r>
              <a:rPr lang="en-US" altLang="zh-CN" sz="2800" dirty="0">
                <a:ea typeface="华文新魏" pitchFamily="2" charset="-122"/>
              </a:rPr>
              <a:t>2.1.2 </a:t>
            </a:r>
            <a:r>
              <a:rPr lang="zh-CN" altLang="en-US" sz="2800" dirty="0">
                <a:ea typeface="华文新魏" pitchFamily="2" charset="-122"/>
              </a:rPr>
              <a:t>对于</a:t>
            </a:r>
            <a:r>
              <a:rPr lang="en-US" altLang="zh-CN" sz="2800" i="1" dirty="0">
                <a:ea typeface="华文新魏" pitchFamily="2" charset="-12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元线性方程组</a:t>
            </a:r>
            <a:endParaRPr lang="en-US" altLang="zh-CN" sz="2800" dirty="0">
              <a:ea typeface="华文新魏" pitchFamily="2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486025" y="1773238"/>
          <a:ext cx="5973763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7" name="Equation" r:id="rId4" imgW="2806700" imgH="1003300" progId="Equation.DSMT4">
                  <p:embed/>
                </p:oleObj>
              </mc:Choice>
              <mc:Fallback>
                <p:oleObj name="Equation" r:id="rId4" imgW="2806700" imgH="10033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025" y="1773238"/>
                        <a:ext cx="5973763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895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若记</a:t>
            </a:r>
            <a:endParaRPr lang="en-US" altLang="zh-CN" sz="2800">
              <a:ea typeface="华文新魏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71550" y="4025900"/>
            <a:ext cx="5845175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则有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                            </a:t>
            </a:r>
            <a:r>
              <a:rPr lang="en-US" altLang="zh-CN" sz="2800" b="1" i="1">
                <a:ea typeface="华文新魏" pitchFamily="2" charset="-122"/>
              </a:rPr>
              <a:t>AX</a:t>
            </a:r>
            <a:r>
              <a:rPr lang="en-US" altLang="zh-CN" sz="1200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ea typeface="华文新魏" pitchFamily="2" charset="-122"/>
                <a:sym typeface="Symbol" pitchFamily="18" charset="2"/>
              </a:rPr>
              <a:t></a:t>
            </a:r>
            <a:r>
              <a:rPr lang="en-US" altLang="zh-CN" sz="1200" b="1" i="1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称之为线性方程组</a:t>
            </a:r>
            <a:r>
              <a:rPr lang="en-US" altLang="zh-CN" sz="2800">
                <a:ea typeface="华文新魏" pitchFamily="2" charset="-122"/>
              </a:rPr>
              <a:t>(2.1.2)</a:t>
            </a:r>
            <a:r>
              <a:rPr lang="zh-CN" altLang="en-US" sz="2800">
                <a:ea typeface="华文新魏" pitchFamily="2" charset="-122"/>
              </a:rPr>
              <a:t>的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矩阵形式</a:t>
            </a:r>
            <a:r>
              <a:rPr lang="en-US" altLang="zh-CN" sz="2800">
                <a:ea typeface="华文新魏" pitchFamily="2" charset="-122"/>
              </a:rPr>
              <a:t>.</a:t>
            </a:r>
            <a:endParaRPr lang="zh-CN" altLang="en-US" sz="2800">
              <a:ea typeface="华文新魏" pitchFamily="2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31913" y="1844675"/>
          <a:ext cx="3784600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4" name="Equation" r:id="rId4" imgW="1777229" imgH="1002865" progId="Equation.DSMT4">
                  <p:embed/>
                </p:oleObj>
              </mc:Choice>
              <mc:Fallback>
                <p:oleObj name="Equation" r:id="rId4" imgW="1777229" imgH="1002865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44675"/>
                        <a:ext cx="3784600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291138" y="1844675"/>
          <a:ext cx="1512887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5" name="Equation" r:id="rId6" imgW="710891" imgH="1002865" progId="Equation.DSMT4">
                  <p:embed/>
                </p:oleObj>
              </mc:Choice>
              <mc:Fallback>
                <p:oleObj name="Equation" r:id="rId6" imgW="710891" imgH="1002865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138" y="1844675"/>
                        <a:ext cx="1512887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6904038" y="1844675"/>
          <a:ext cx="1458912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6" name="Equation" r:id="rId8" imgW="685800" imgH="1003300" progId="Equation.DSMT4">
                  <p:embed/>
                </p:oleObj>
              </mc:Choice>
              <mc:Fallback>
                <p:oleObj name="Equation" r:id="rId8" imgW="685800" imgH="10033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4038" y="1844675"/>
                        <a:ext cx="1458912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38290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例</a:t>
            </a:r>
            <a:r>
              <a:rPr lang="en-US" altLang="zh-CN" sz="2800">
                <a:ea typeface="华文新魏" pitchFamily="2" charset="-122"/>
              </a:rPr>
              <a:t>2.1.3 </a:t>
            </a:r>
            <a:r>
              <a:rPr lang="zh-CN" altLang="en-US" sz="2800">
                <a:ea typeface="华文新魏" pitchFamily="2" charset="-122"/>
              </a:rPr>
              <a:t>写出方程组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892425" y="1738313"/>
          <a:ext cx="386715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7" name="Equation" r:id="rId4" imgW="1816100" imgH="749300" progId="Equation.DSMT4">
                  <p:embed/>
                </p:oleObj>
              </mc:Choice>
              <mc:Fallback>
                <p:oleObj name="Equation" r:id="rId4" imgW="1816100" imgH="7493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425" y="1738313"/>
                        <a:ext cx="386715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71550" y="3357563"/>
            <a:ext cx="20510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的矩阵形式</a:t>
            </a:r>
            <a:r>
              <a:rPr lang="en-US" altLang="zh-CN" sz="2800">
                <a:ea typeface="华文新魏" pitchFamily="2" charset="-122"/>
              </a:rPr>
              <a:t>.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007816"/>
              </p:ext>
            </p:extLst>
          </p:nvPr>
        </p:nvGraphicFramePr>
        <p:xfrm>
          <a:off x="2548795" y="4005080"/>
          <a:ext cx="432752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8" name="Equation" r:id="rId6" imgW="2031840" imgH="1002960" progId="Equation.DSMT4">
                  <p:embed/>
                </p:oleObj>
              </mc:Choice>
              <mc:Fallback>
                <p:oleObj name="Equation" r:id="rId6" imgW="2031840" imgH="1002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8795" y="4005080"/>
                        <a:ext cx="432752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971550" y="1063625"/>
            <a:ext cx="3775075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3. </a:t>
            </a:r>
            <a:r>
              <a:rPr lang="zh-CN" altLang="en-US" sz="2800">
                <a:ea typeface="黑体" pitchFamily="49" charset="-122"/>
              </a:rPr>
              <a:t>乘法运算的性质</a:t>
            </a:r>
            <a:endParaRPr lang="zh-CN" altLang="en-US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例</a:t>
            </a:r>
            <a:r>
              <a:rPr lang="en-US" altLang="zh-CN" sz="2800">
                <a:ea typeface="华文新魏" pitchFamily="2" charset="-122"/>
              </a:rPr>
              <a:t>2.1.5 </a:t>
            </a:r>
            <a:r>
              <a:rPr lang="zh-CN" altLang="en-US" sz="2800">
                <a:ea typeface="华文新魏" pitchFamily="2" charset="-122"/>
              </a:rPr>
              <a:t>设</a:t>
            </a:r>
            <a:endParaRPr lang="en-US" altLang="zh-CN" sz="2800">
              <a:ea typeface="华文新魏" pitchFamily="2" charset="-12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71550" y="3933825"/>
            <a:ext cx="7924800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  <a:sym typeface="Symbol" pitchFamily="18" charset="2"/>
              </a:rPr>
              <a:t>试问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与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能否相乘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若能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计算</a:t>
            </a:r>
            <a:r>
              <a:rPr lang="en-US" altLang="zh-CN" sz="2800" b="1" i="1">
                <a:ea typeface="华文新魏" pitchFamily="2" charset="-122"/>
              </a:rPr>
              <a:t>AB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; 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>
                <a:ea typeface="华文新魏" pitchFamily="2" charset="-122"/>
              </a:rPr>
              <a:t>与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能否相乘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  <a:sym typeface="Symbol" pitchFamily="18" charset="2"/>
              </a:rPr>
              <a:t>若能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计算</a:t>
            </a:r>
            <a:r>
              <a:rPr lang="en-US" altLang="zh-CN" sz="2800" b="1" i="1">
                <a:ea typeface="华文新魏" pitchFamily="2" charset="-122"/>
              </a:rPr>
              <a:t>BA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.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2460625" y="2624138"/>
          <a:ext cx="2433638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3" name="Equation" r:id="rId4" imgW="1143000" imgH="495300" progId="Equation.DSMT4">
                  <p:embed/>
                </p:oleObj>
              </mc:Choice>
              <mc:Fallback>
                <p:oleObj name="Equation" r:id="rId4" imgW="1143000" imgH="495300" progId="Equation.DSMT4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25" y="2624138"/>
                        <a:ext cx="2433638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899025" y="2349500"/>
          <a:ext cx="2000250" cy="162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4" name="Equation" r:id="rId6" imgW="939800" imgH="749300" progId="Equation.DSMT4">
                  <p:embed/>
                </p:oleObj>
              </mc:Choice>
              <mc:Fallback>
                <p:oleObj name="Equation" r:id="rId6" imgW="939800" imgH="749300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025" y="2349500"/>
                        <a:ext cx="2000250" cy="162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1835150" y="5381625"/>
          <a:ext cx="246062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5" name="Equation" r:id="rId8" imgW="1155199" imgH="495085" progId="Equation.DSMT4">
                  <p:embed/>
                </p:oleObj>
              </mc:Choice>
              <mc:Fallback>
                <p:oleObj name="Equation" r:id="rId8" imgW="1155199" imgH="495085" progId="Equation.DSMT4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381625"/>
                        <a:ext cx="246062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4630738" y="5121275"/>
          <a:ext cx="3325812" cy="162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6" name="Equation" r:id="rId10" imgW="1562100" imgH="749300" progId="Equation.DSMT4">
                  <p:embed/>
                </p:oleObj>
              </mc:Choice>
              <mc:Fallback>
                <p:oleObj name="Equation" r:id="rId10" imgW="1562100" imgH="749300" progId="Equation.DSMT4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738" y="5121275"/>
                        <a:ext cx="3325812" cy="162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8114" y="1505894"/>
            <a:ext cx="7388406" cy="177908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71550" y="1484313"/>
            <a:ext cx="7277100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  <a:sym typeface="Symbol" pitchFamily="18" charset="2"/>
              </a:rPr>
              <a:t>       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由例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2.1.5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可知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矩阵的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  <a:sym typeface="Symbol" pitchFamily="18" charset="2"/>
              </a:rPr>
              <a:t>乘法不满足交换律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  <a:sym typeface="Symbol" pitchFamily="18" charset="2"/>
              </a:rPr>
              <a:t>因此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对于矩阵的乘法通常会说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  <a:sym typeface="Symbol" pitchFamily="18" charset="2"/>
              </a:rPr>
              <a:t>左乘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或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  <a:sym typeface="Symbol" pitchFamily="18" charset="2"/>
              </a:rPr>
              <a:t>右乘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  <a:sym typeface="Symbol" pitchFamily="18" charset="2"/>
              </a:rPr>
              <a:t>       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若</a:t>
            </a:r>
            <a:r>
              <a:rPr lang="en-US" altLang="zh-CN" sz="2800" b="1" i="1">
                <a:ea typeface="华文新魏" pitchFamily="2" charset="-122"/>
              </a:rPr>
              <a:t>AB</a:t>
            </a:r>
            <a:r>
              <a:rPr lang="en-US" altLang="zh-CN" sz="1600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200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BA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则称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与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  <a:sym typeface="Symbol" pitchFamily="18" charset="2"/>
              </a:rPr>
              <a:t>可交换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928114" y="4221110"/>
            <a:ext cx="7892476" cy="1152160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928114" y="1073834"/>
            <a:ext cx="7892476" cy="293124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229475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定义</a:t>
            </a:r>
            <a:r>
              <a:rPr lang="en-US" altLang="zh-CN" sz="2800" dirty="0">
                <a:ea typeface="华文新魏" pitchFamily="2" charset="-122"/>
              </a:rPr>
              <a:t>2.1.5 </a:t>
            </a:r>
            <a:r>
              <a:rPr lang="zh-CN" altLang="en-US" sz="2800" dirty="0">
                <a:ea typeface="华文新魏" pitchFamily="2" charset="-122"/>
              </a:rPr>
              <a:t>设</a:t>
            </a:r>
            <a:r>
              <a:rPr lang="zh-CN" altLang="en-US" sz="16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称矩阵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b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为矩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阵</a:t>
            </a:r>
            <a:r>
              <a:rPr lang="zh-CN" altLang="en-US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的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转置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记为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其中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71550" y="2781300"/>
            <a:ext cx="8130752" cy="335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即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1200" dirty="0">
                <a:ea typeface="华文新魏" pitchFamily="2" charset="-122"/>
              </a:rPr>
              <a:t>                                                                           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b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m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.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ts val="2400"/>
              </a:spcBef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定义</a:t>
            </a:r>
            <a:r>
              <a:rPr lang="en-US" altLang="zh-CN" sz="2800" dirty="0">
                <a:ea typeface="华文新魏" pitchFamily="2" charset="-122"/>
              </a:rPr>
              <a:t>2.1.6 </a:t>
            </a:r>
            <a:r>
              <a:rPr lang="zh-CN" altLang="en-US" sz="2800" dirty="0">
                <a:ea typeface="华文新魏" pitchFamily="2" charset="-122"/>
              </a:rPr>
              <a:t>如果</a:t>
            </a:r>
            <a:r>
              <a:rPr lang="en-US" altLang="zh-CN" sz="2800" i="1" dirty="0">
                <a:ea typeface="华文新魏" pitchFamily="2" charset="-12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阶方阵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[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]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en-US" altLang="zh-CN" sz="2800" baseline="-25000" dirty="0" err="1">
                <a:ea typeface="华文新魏" pitchFamily="2" charset="-122"/>
                <a:sym typeface="Symbol" pitchFamily="18" charset="2"/>
              </a:rPr>
              <a:t></a:t>
            </a:r>
            <a:r>
              <a:rPr lang="en-US" altLang="zh-CN" sz="2800" i="1" baseline="-25000" dirty="0" err="1">
                <a:ea typeface="华文新魏" pitchFamily="2" charset="-122"/>
                <a:sym typeface="Symbol" pitchFamily="18" charset="2"/>
              </a:rPr>
              <a:t>n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满足</a:t>
            </a:r>
            <a:r>
              <a:rPr lang="zh-CN" altLang="en-US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称</a:t>
            </a:r>
            <a:r>
              <a:rPr lang="zh-CN" altLang="en-US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为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对称矩阵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注</a:t>
            </a:r>
            <a:r>
              <a:rPr lang="zh-CN" altLang="en-US" sz="2800" dirty="0">
                <a:ea typeface="华文新魏" pitchFamily="2" charset="-122"/>
              </a:rPr>
              <a:t> 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为对称矩阵当且仅当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ij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ji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(</a:t>
            </a:r>
            <a:r>
              <a:rPr lang="en-US" altLang="zh-CN" sz="2800" i="1" dirty="0" err="1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, </a:t>
            </a:r>
            <a:r>
              <a:rPr lang="en-US" altLang="zh-CN" sz="2800" i="1" dirty="0">
                <a:ea typeface="华文新魏" pitchFamily="2" charset="-122"/>
              </a:rPr>
              <a:t>j</a:t>
            </a:r>
            <a:r>
              <a:rPr lang="en-US" altLang="zh-CN" sz="1200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1, 2, 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, </a:t>
            </a:r>
            <a:r>
              <a:rPr lang="en-US" altLang="zh-CN" sz="2800" i="1" dirty="0">
                <a:ea typeface="华文新魏" pitchFamily="2" charset="-122"/>
                <a:sym typeface="MT Extra" pitchFamily="18" charset="2"/>
              </a:rPr>
              <a:t>n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.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416175" y="2276475"/>
          <a:ext cx="484028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Equation" r:id="rId4" imgW="2273300" imgH="241300" progId="Equation.DSMT4">
                  <p:embed/>
                </p:oleObj>
              </mc:Choice>
              <mc:Fallback>
                <p:oleObj name="Equation" r:id="rId4" imgW="2273300" imgH="2413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175" y="2276475"/>
                        <a:ext cx="4840288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755650" y="1195388"/>
            <a:ext cx="19621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例</a:t>
            </a:r>
            <a:r>
              <a:rPr lang="en-US" altLang="zh-CN" sz="2800">
                <a:ea typeface="华文新魏" pitchFamily="2" charset="-122"/>
              </a:rPr>
              <a:t>2.1.7</a:t>
            </a:r>
            <a:endParaRPr lang="zh-CN" altLang="en-US" sz="2800">
              <a:ea typeface="华文新魏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55650" y="2347913"/>
            <a:ext cx="17557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  <a:sym typeface="Symbol" pitchFamily="18" charset="2"/>
              </a:rPr>
              <a:t>       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(1)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设</a:t>
            </a:r>
            <a:endParaRPr lang="en-US" altLang="zh-CN" sz="2800">
              <a:ea typeface="华文新魏" pitchFamily="2" charset="-122"/>
              <a:sym typeface="Symbol" pitchFamily="18" charset="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411413" y="1949450"/>
          <a:ext cx="2001837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8" name="Equation" r:id="rId4" imgW="939800" imgH="749300" progId="Equation.DSMT4">
                  <p:embed/>
                </p:oleObj>
              </mc:Choice>
              <mc:Fallback>
                <p:oleObj name="Equation" r:id="rId4" imgW="939800" imgH="749300" progId="Equation.DSMT4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949450"/>
                        <a:ext cx="2001837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397375" y="2347913"/>
            <a:ext cx="895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  <a:sym typeface="Symbol" pitchFamily="18" charset="2"/>
              </a:rPr>
              <a:t>那么</a:t>
            </a:r>
            <a:endParaRPr lang="en-US" altLang="zh-CN" sz="2800">
              <a:ea typeface="华文新魏" pitchFamily="2" charset="-122"/>
              <a:sym typeface="Symbol" pitchFamily="18" charset="2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219700" y="2224088"/>
          <a:ext cx="26511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9" name="Equation" r:id="rId6" imgW="1244060" imgH="495085" progId="Equation.DSMT4">
                  <p:embed/>
                </p:oleObj>
              </mc:Choice>
              <mc:Fallback>
                <p:oleObj name="Equation" r:id="rId6" imgW="1244060" imgH="495085" progId="Equation.DSMT4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224088"/>
                        <a:ext cx="265112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55650" y="4003675"/>
            <a:ext cx="17557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  <a:sym typeface="Symbol" pitchFamily="18" charset="2"/>
              </a:rPr>
              <a:t>       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(2)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设</a:t>
            </a:r>
            <a:endParaRPr lang="en-US" altLang="zh-CN" sz="2800">
              <a:ea typeface="华文新魏" pitchFamily="2" charset="-122"/>
              <a:sym typeface="Symbol" pitchFamily="18" charset="2"/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2425700" y="3605213"/>
          <a:ext cx="2867025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0" name="Equation" r:id="rId8" imgW="1346200" imgH="749300" progId="Equation.DSMT4">
                  <p:embed/>
                </p:oleObj>
              </mc:Choice>
              <mc:Fallback>
                <p:oleObj name="Equation" r:id="rId8" imgW="1346200" imgH="749300" progId="Equation.DSMT4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3605213"/>
                        <a:ext cx="2867025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260975" y="4003675"/>
            <a:ext cx="895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  <a:sym typeface="Symbol" pitchFamily="18" charset="2"/>
              </a:rPr>
              <a:t>那么</a:t>
            </a:r>
            <a:endParaRPr lang="en-US" altLang="zh-CN" sz="2800">
              <a:ea typeface="华文新魏" pitchFamily="2" charset="-122"/>
              <a:sym typeface="Symbol" pitchFamily="18" charset="2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5980113" y="3571875"/>
          <a:ext cx="3028950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1" name="Equation" r:id="rId10" imgW="1422400" imgH="749300" progId="Equation.DSMT4">
                  <p:embed/>
                </p:oleObj>
              </mc:Choice>
              <mc:Fallback>
                <p:oleObj name="Equation" r:id="rId10" imgW="1422400" imgH="749300" progId="Equation.DSMT4">
                  <p:embed/>
                  <p:pic>
                    <p:nvPicPr>
                      <p:cNvPr id="0" name="Picture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3571875"/>
                        <a:ext cx="3028950" cy="162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755650" y="5229225"/>
            <a:ext cx="5232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  <a:sym typeface="Symbol" pitchFamily="18" charset="2"/>
              </a:rPr>
              <a:t>且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en-US" altLang="zh-CN" sz="2800" baseline="3000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1400" b="1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ea typeface="华文新魏" pitchFamily="2" charset="-122"/>
                <a:sym typeface="Symbol" pitchFamily="18" charset="2"/>
              </a:rPr>
              <a:t> </a:t>
            </a:r>
            <a:r>
              <a:rPr lang="zh-CN" altLang="en-US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由此可知</a:t>
            </a:r>
            <a:r>
              <a:rPr lang="zh-CN" altLang="en-US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ea typeface="华文新魏" pitchFamily="2" charset="-122"/>
                <a:sym typeface="Symbol" pitchFamily="18" charset="2"/>
              </a:rPr>
              <a:t>A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为对称矩阵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2205038"/>
            <a:ext cx="17557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  <a:sym typeface="Symbol" pitchFamily="18" charset="2"/>
              </a:rPr>
              <a:t>       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(3)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设</a:t>
            </a:r>
            <a:endParaRPr lang="en-US" altLang="zh-CN" sz="2800">
              <a:ea typeface="华文新魏" pitchFamily="2" charset="-122"/>
              <a:sym typeface="Symbol" pitchFamily="18" charset="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627313" y="1544638"/>
          <a:ext cx="1296987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7" name="Equation" r:id="rId4" imgW="609336" imgH="990170" progId="Equation.DSMT4">
                  <p:embed/>
                </p:oleObj>
              </mc:Choice>
              <mc:Fallback>
                <p:oleObj name="Equation" r:id="rId4" imgW="609336" imgH="99017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544638"/>
                        <a:ext cx="1296987" cy="214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924300" y="2205038"/>
            <a:ext cx="895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  <a:sym typeface="Symbol" pitchFamily="18" charset="2"/>
              </a:rPr>
              <a:t>那么</a:t>
            </a:r>
            <a:endParaRPr lang="en-US" altLang="zh-CN" sz="2800">
              <a:ea typeface="华文新魏" pitchFamily="2" charset="-122"/>
              <a:sym typeface="Symbol" pitchFamily="18" charset="2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729163" y="2328863"/>
          <a:ext cx="30829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8" name="Equation" r:id="rId6" imgW="1447172" imgH="266584" progId="Equation.DSMT4">
                  <p:embed/>
                </p:oleObj>
              </mc:Choice>
              <mc:Fallback>
                <p:oleObj name="Equation" r:id="rId6" imgW="1447172" imgH="266584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9163" y="2328863"/>
                        <a:ext cx="30829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71500" y="1073834"/>
            <a:ext cx="7993110" cy="566762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888288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定理</a:t>
            </a:r>
            <a:r>
              <a:rPr lang="en-US" altLang="zh-CN" sz="2800" dirty="0">
                <a:ea typeface="华文新魏" pitchFamily="2" charset="-122"/>
              </a:rPr>
              <a:t>2.1.2 </a:t>
            </a:r>
            <a:r>
              <a:rPr lang="zh-CN" altLang="en-US" sz="2800" dirty="0">
                <a:ea typeface="华文新魏" pitchFamily="2" charset="-122"/>
              </a:rPr>
              <a:t>设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C</a:t>
            </a:r>
            <a:r>
              <a:rPr lang="zh-CN" altLang="en-US" sz="2800" dirty="0">
                <a:ea typeface="华文新魏" pitchFamily="2" charset="-122"/>
              </a:rPr>
              <a:t>是任意矩阵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zh-CN" altLang="en-US" sz="2800" dirty="0">
                <a:ea typeface="华文新魏" pitchFamily="2" charset="-122"/>
              </a:rPr>
              <a:t>为任意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常数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如果下述运算都有意义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1) (</a:t>
            </a:r>
            <a:r>
              <a:rPr lang="en-US" altLang="zh-CN" sz="2800" b="1" i="1" dirty="0">
                <a:ea typeface="华文新魏" pitchFamily="2" charset="-122"/>
              </a:rPr>
              <a:t>AB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2800" b="1" i="1" dirty="0">
                <a:ea typeface="华文新魏" pitchFamily="2" charset="-122"/>
              </a:rPr>
              <a:t>C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b="1" i="1" dirty="0">
                <a:ea typeface="华文新魏" pitchFamily="2" charset="-122"/>
              </a:rPr>
              <a:t>BC</a:t>
            </a:r>
            <a:r>
              <a:rPr lang="en-US" altLang="zh-CN" sz="2800" dirty="0">
                <a:ea typeface="华文新魏" pitchFamily="2" charset="-122"/>
              </a:rPr>
              <a:t>)(</a:t>
            </a:r>
            <a:r>
              <a:rPr lang="zh-CN" altLang="en-US" sz="2800" dirty="0">
                <a:ea typeface="华文新魏" pitchFamily="2" charset="-122"/>
              </a:rPr>
              <a:t>乘法结合律</a:t>
            </a:r>
            <a:r>
              <a:rPr lang="en-US" altLang="zh-CN" sz="2800" dirty="0">
                <a:ea typeface="华文新魏" pitchFamily="2" charset="-122"/>
              </a:rPr>
              <a:t>);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2)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C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AB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AC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zh-CN" altLang="en-US" sz="2800" dirty="0">
                <a:ea typeface="华文新魏" pitchFamily="2" charset="-122"/>
              </a:rPr>
              <a:t>乘法对加法的左分配律</a:t>
            </a:r>
            <a:r>
              <a:rPr lang="en-US" altLang="zh-CN" sz="2800" dirty="0">
                <a:ea typeface="华文新魏" pitchFamily="2" charset="-122"/>
              </a:rPr>
              <a:t>);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    (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2800" b="1" i="1" dirty="0">
                <a:ea typeface="华文新魏" pitchFamily="2" charset="-122"/>
              </a:rPr>
              <a:t>C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AC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BC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zh-CN" altLang="en-US" sz="2800" dirty="0">
                <a:ea typeface="华文新魏" pitchFamily="2" charset="-122"/>
              </a:rPr>
              <a:t>乘法对加法的右分配律</a:t>
            </a:r>
            <a:r>
              <a:rPr lang="en-US" altLang="zh-CN" sz="2800" dirty="0">
                <a:ea typeface="华文新魏" pitchFamily="2" charset="-122"/>
              </a:rPr>
              <a:t>);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3) 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b="1" i="1" dirty="0">
                <a:ea typeface="华文新魏" pitchFamily="2" charset="-122"/>
              </a:rPr>
              <a:t>AB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 err="1">
                <a:ea typeface="华文新魏" pitchFamily="2" charset="-122"/>
              </a:rPr>
              <a:t>k</a:t>
            </a:r>
            <a:r>
              <a:rPr lang="en-US" altLang="zh-CN" sz="2800" b="1" i="1" dirty="0" err="1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);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4)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(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)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b="1" i="1" dirty="0">
                <a:ea typeface="华文新魏" pitchFamily="2" charset="-122"/>
              </a:rPr>
              <a:t> 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5) (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12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6) (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 dirty="0" err="1">
                <a:ea typeface="华文新魏" pitchFamily="2" charset="-122"/>
              </a:rPr>
              <a:t>k</a:t>
            </a:r>
            <a:r>
              <a:rPr lang="en-US" altLang="zh-CN" sz="2800" b="1" i="1" dirty="0" err="1">
                <a:ea typeface="华文新魏" pitchFamily="2" charset="-122"/>
              </a:rPr>
              <a:t>A</a:t>
            </a:r>
            <a:r>
              <a:rPr lang="en-US" altLang="zh-CN" sz="2800" baseline="30000" dirty="0" err="1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7) (</a:t>
            </a:r>
            <a:r>
              <a:rPr lang="en-US" altLang="zh-CN" sz="2800" b="1" i="1" dirty="0">
                <a:ea typeface="华文新魏" pitchFamily="2" charset="-122"/>
              </a:rPr>
              <a:t>AB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T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060450" y="981075"/>
            <a:ext cx="72866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        3.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方程组解的初步讨论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: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       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       (1)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非齐次线性方程组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      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非齐次线性方程组的解有三种情形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: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无解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有唯一解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有无穷多解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55181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latin typeface="黑体" pitchFamily="49" charset="-122"/>
                <a:ea typeface="黑体" pitchFamily="49" charset="-122"/>
              </a:rPr>
              <a:t>注</a:t>
            </a:r>
            <a:r>
              <a:rPr lang="en-US" altLang="zh-CN" sz="2800">
                <a:ea typeface="黑体" pitchFamily="49" charset="-122"/>
              </a:rPr>
              <a:t>1</a:t>
            </a:r>
            <a:r>
              <a:rPr lang="en-US" altLang="zh-CN" sz="2800">
                <a:ea typeface="华文新魏" pitchFamily="2" charset="-122"/>
              </a:rPr>
              <a:t> </a:t>
            </a:r>
            <a:r>
              <a:rPr lang="zh-CN" altLang="en-US" sz="2800">
                <a:ea typeface="华文新魏" pitchFamily="2" charset="-122"/>
              </a:rPr>
              <a:t>矩阵的乘法不满足消去率</a:t>
            </a:r>
            <a:r>
              <a:rPr lang="en-US" altLang="zh-CN" sz="2800">
                <a:ea typeface="华文新魏" pitchFamily="2" charset="-122"/>
              </a:rPr>
              <a:t>.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258888" y="1989138"/>
          <a:ext cx="2297112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6" name="Equation" r:id="rId4" imgW="1079500" imgH="749300" progId="Equation.DSMT4">
                  <p:embed/>
                </p:oleObj>
              </mc:Choice>
              <mc:Fallback>
                <p:oleObj name="Equation" r:id="rId4" imgW="1079500" imgH="749300" progId="Equation.DSMT4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89138"/>
                        <a:ext cx="2297112" cy="162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562350" y="1989138"/>
          <a:ext cx="2486025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7" name="Equation" r:id="rId6" imgW="1168400" imgH="749300" progId="Equation.DSMT4">
                  <p:embed/>
                </p:oleObj>
              </mc:Choice>
              <mc:Fallback>
                <p:oleObj name="Equation" r:id="rId6" imgW="1168400" imgH="749300" progId="Equation.DSMT4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1989138"/>
                        <a:ext cx="2486025" cy="162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054725" y="1989138"/>
          <a:ext cx="2513013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8" name="Equation" r:id="rId8" imgW="1180588" imgH="748975" progId="Equation.DSMT4">
                  <p:embed/>
                </p:oleObj>
              </mc:Choice>
              <mc:Fallback>
                <p:oleObj name="Equation" r:id="rId8" imgW="1180588" imgH="748975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4725" y="1989138"/>
                        <a:ext cx="2513013" cy="162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697288" y="3902075"/>
          <a:ext cx="202723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9" name="Equation" r:id="rId10" imgW="952087" imgH="177723" progId="Equation.DSMT4">
                  <p:embed/>
                </p:oleObj>
              </mc:Choice>
              <mc:Fallback>
                <p:oleObj name="Equation" r:id="rId10" imgW="952087" imgH="177723" progId="Equation.DSMT4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288" y="3902075"/>
                        <a:ext cx="2027237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385050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latin typeface="黑体" pitchFamily="49" charset="-122"/>
                <a:ea typeface="黑体" pitchFamily="49" charset="-122"/>
              </a:rPr>
              <a:t>注</a:t>
            </a:r>
            <a:r>
              <a:rPr lang="en-US" altLang="zh-CN" sz="2800">
                <a:ea typeface="黑体" pitchFamily="49" charset="-122"/>
              </a:rPr>
              <a:t>2</a:t>
            </a:r>
            <a:r>
              <a:rPr lang="en-US" altLang="zh-CN" sz="2800">
                <a:ea typeface="华文新魏" pitchFamily="2" charset="-122"/>
              </a:rPr>
              <a:t> </a:t>
            </a:r>
            <a:r>
              <a:rPr lang="zh-CN" altLang="en-US" sz="2800">
                <a:ea typeface="华文新魏" pitchFamily="2" charset="-122"/>
              </a:rPr>
              <a:t>由矩阵乘法的结合律我们可以定义</a:t>
            </a:r>
            <a:r>
              <a:rPr lang="en-US" altLang="zh-CN" sz="2800" i="1">
                <a:ea typeface="华文新魏" pitchFamily="2" charset="-122"/>
              </a:rPr>
              <a:t>n</a:t>
            </a:r>
            <a:r>
              <a:rPr lang="zh-CN" altLang="en-US" sz="2800">
                <a:ea typeface="华文新魏" pitchFamily="2" charset="-122"/>
              </a:rPr>
              <a:t>阶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方阵的正指数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方幂</a:t>
            </a:r>
            <a:r>
              <a:rPr lang="en-US" altLang="zh-CN" sz="2800">
                <a:ea typeface="华文新魏" pitchFamily="2" charset="-122"/>
              </a:rPr>
              <a:t>: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898775" y="2276475"/>
          <a:ext cx="2027238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1" name="Equation" r:id="rId4" imgW="952087" imgH="393529" progId="Equation.DSMT4">
                  <p:embed/>
                </p:oleObj>
              </mc:Choice>
              <mc:Fallback>
                <p:oleObj name="Equation" r:id="rId4" imgW="952087" imgH="393529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2276475"/>
                        <a:ext cx="2027238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951413" y="2493963"/>
            <a:ext cx="18526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i="1">
                <a:ea typeface="华文新魏" pitchFamily="2" charset="-122"/>
              </a:rPr>
              <a:t>k</a:t>
            </a:r>
            <a:r>
              <a:rPr lang="zh-CN" altLang="en-US" sz="2800">
                <a:ea typeface="华文新魏" pitchFamily="2" charset="-122"/>
              </a:rPr>
              <a:t>为正整数</a:t>
            </a:r>
            <a:r>
              <a:rPr lang="en-US" altLang="zh-CN" sz="2800">
                <a:ea typeface="华文新魏" pitchFamily="2" charset="-122"/>
              </a:rPr>
              <a:t>.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71550" y="3068638"/>
            <a:ext cx="4984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易知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矩阵的方幂运算满足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835150" y="3803650"/>
          <a:ext cx="20272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2" name="Equation" r:id="rId6" imgW="952087" imgH="241195" progId="Equation.DSMT4">
                  <p:embed/>
                </p:oleObj>
              </mc:Choice>
              <mc:Fallback>
                <p:oleObj name="Equation" r:id="rId6" imgW="952087" imgH="241195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803650"/>
                        <a:ext cx="2027238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068763" y="3694113"/>
          <a:ext cx="17573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3" name="Equation" r:id="rId8" imgW="825500" imgH="342900" progId="Equation.DSMT4">
                  <p:embed/>
                </p:oleObj>
              </mc:Choice>
              <mc:Fallback>
                <p:oleObj name="Equation" r:id="rId8" imgW="825500" imgH="3429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8763" y="3694113"/>
                        <a:ext cx="17573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888038" y="3730625"/>
            <a:ext cx="212883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i="1">
                <a:ea typeface="华文新魏" pitchFamily="2" charset="-122"/>
              </a:rPr>
              <a:t>k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en-US" altLang="zh-CN" sz="2800" i="1">
                <a:ea typeface="华文新魏" pitchFamily="2" charset="-122"/>
              </a:rPr>
              <a:t>l</a:t>
            </a:r>
            <a:r>
              <a:rPr lang="zh-CN" altLang="en-US" sz="2800">
                <a:ea typeface="华文新魏" pitchFamily="2" charset="-122"/>
              </a:rPr>
              <a:t>为正整数</a:t>
            </a:r>
            <a:r>
              <a:rPr lang="en-US" altLang="zh-CN" sz="2800">
                <a:ea typeface="华文新魏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4143375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        </a:t>
            </a: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注</a:t>
            </a:r>
            <a:r>
              <a:rPr lang="en-US" altLang="zh-CN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特殊矩阵的乘积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        1) 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OA</a:t>
            </a:r>
            <a:r>
              <a:rPr lang="en-US" altLang="zh-CN" sz="1400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AO</a:t>
            </a:r>
            <a:r>
              <a:rPr lang="en-US" altLang="zh-CN" sz="1400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O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120332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        2)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690813" y="1196975"/>
          <a:ext cx="4946650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6" name="Equation" r:id="rId4" imgW="2324100" imgH="1003300" progId="Equation.DSMT4">
                  <p:embed/>
                </p:oleObj>
              </mc:Choice>
              <mc:Fallback>
                <p:oleObj name="Equation" r:id="rId4" imgW="2324100" imgH="10033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3" y="1196975"/>
                        <a:ext cx="4946650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2411413" y="3671888"/>
          <a:ext cx="351472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7" name="Equation" r:id="rId6" imgW="1651000" imgH="1003300" progId="Equation.DSMT4">
                  <p:embed/>
                </p:oleObj>
              </mc:Choice>
              <mc:Fallback>
                <p:oleObj name="Equation" r:id="rId6" imgW="1651000" imgH="10033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671888"/>
                        <a:ext cx="351472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120332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        3)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339975" y="1196975"/>
          <a:ext cx="5649913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0" name="Equation" r:id="rId4" imgW="2654300" imgH="1003300" progId="Equation.DSMT4">
                  <p:embed/>
                </p:oleObj>
              </mc:Choice>
              <mc:Fallback>
                <p:oleObj name="Equation" r:id="rId4" imgW="2654300" imgH="10033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196975"/>
                        <a:ext cx="5649913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051050" y="3671888"/>
          <a:ext cx="435292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1" name="Equation" r:id="rId6" imgW="2044700" imgH="1003300" progId="Equation.DSMT4">
                  <p:embed/>
                </p:oleObj>
              </mc:Choice>
              <mc:Fallback>
                <p:oleObj name="Equation" r:id="rId6" imgW="2044700" imgH="10033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671888"/>
                        <a:ext cx="435292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366963" y="1196975"/>
          <a:ext cx="5595937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3" name="Equation" r:id="rId4" imgW="2628900" imgH="1003300" progId="Equation.DSMT4">
                  <p:embed/>
                </p:oleObj>
              </mc:Choice>
              <mc:Fallback>
                <p:oleObj name="Equation" r:id="rId4" imgW="2628900" imgH="1003300" progId="Equation.DSMT4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1196975"/>
                        <a:ext cx="5595937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051050" y="3644900"/>
          <a:ext cx="4164013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4" name="Equation" r:id="rId6" imgW="1955800" imgH="1003300" progId="Equation.DSMT4">
                  <p:embed/>
                </p:oleObj>
              </mc:Choice>
              <mc:Fallback>
                <p:oleObj name="Equation" r:id="rId6" imgW="1955800" imgH="10033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644900"/>
                        <a:ext cx="4164013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120332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        4)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555875" y="1189038"/>
          <a:ext cx="52990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8" name="Equation" r:id="rId4" imgW="2489200" imgH="1003300" progId="Equation.DSMT4">
                  <p:embed/>
                </p:oleObj>
              </mc:Choice>
              <mc:Fallback>
                <p:oleObj name="Equation" r:id="rId4" imgW="2489200" imgH="10033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189038"/>
                        <a:ext cx="52990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266950" y="3678238"/>
          <a:ext cx="381158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9" name="Equation" r:id="rId6" imgW="1790700" imgH="1003300" progId="Equation.DSMT4">
                  <p:embed/>
                </p:oleObj>
              </mc:Choice>
              <mc:Fallback>
                <p:oleObj name="Equation" r:id="rId6" imgW="1790700" imgH="10033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3678238"/>
                        <a:ext cx="3811588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971550" y="1008063"/>
            <a:ext cx="7186613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        由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4)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可知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一个数量矩阵左乘一个矩阵与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一个数乘以矩阵是等效的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这可以理解为数量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矩阵称谓的由来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. 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        5) 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IA</a:t>
            </a:r>
            <a:r>
              <a:rPr lang="en-US" altLang="zh-CN" sz="1400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AI</a:t>
            </a:r>
            <a:r>
              <a:rPr lang="en-US" altLang="zh-CN" sz="1400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2928938" y="2000250"/>
            <a:ext cx="2579687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latin typeface="黑体" pitchFamily="49" charset="-122"/>
                <a:ea typeface="黑体" pitchFamily="49" charset="-122"/>
              </a:rPr>
              <a:t>作业</a:t>
            </a:r>
            <a:r>
              <a:rPr lang="en-US" altLang="zh-CN" sz="2800">
                <a:ea typeface="华文新魏" pitchFamily="2" charset="-122"/>
              </a:rPr>
              <a:t>P38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3(2, 4), 6, 7, 8, 9</a:t>
            </a:r>
            <a:endParaRPr lang="zh-CN" altLang="en-US" sz="280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90913" y="185738"/>
            <a:ext cx="1585912" cy="70802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回   顾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187450" y="1295400"/>
            <a:ext cx="7196201" cy="233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95000"/>
              <a:buChar char="•"/>
              <a:tabLst>
                <a:tab pos="892175" algn="l"/>
                <a:tab pos="981075" algn="l"/>
                <a:tab pos="1071563" algn="l"/>
              </a:tabLst>
              <a:defRPr sz="32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3D9F1F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800" b="1" i="1">
                <a:solidFill>
                  <a:srgbClr val="4055F2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4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667B0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1.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矩阵运算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: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加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,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减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,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数乘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,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乘法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,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转置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,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乘方</a:t>
            </a:r>
            <a:endParaRPr lang="en-US" altLang="zh-CN" sz="2800" b="0" dirty="0" smtClean="0">
              <a:solidFill>
                <a:schemeClr val="tx1"/>
              </a:solidFill>
              <a:latin typeface="+mj-lt"/>
              <a:ea typeface="华文新魏" panose="0201080004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2.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矩阵运算的性质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: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定理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2.1.1,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定理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2.1.2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3.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矩阵乘法的特殊性</a:t>
            </a: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: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不满足交换律和消去律</a:t>
            </a:r>
            <a:endParaRPr lang="en-US" altLang="zh-CN" sz="2800" b="0" dirty="0" smtClean="0">
              <a:solidFill>
                <a:schemeClr val="tx1"/>
              </a:solidFill>
              <a:latin typeface="+mj-lt"/>
              <a:ea typeface="华文新魏" panose="02010800040101010101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4. </a:t>
            </a:r>
            <a:r>
              <a:rPr lang="zh-CN" altLang="en-US" sz="2800" b="0" dirty="0" smtClean="0">
                <a:solidFill>
                  <a:schemeClr val="tx1"/>
                </a:solidFill>
                <a:latin typeface="+mj-lt"/>
                <a:ea typeface="华文新魏" panose="02010800040101010101" pitchFamily="2" charset="-122"/>
              </a:rPr>
              <a:t>特殊矩阵的乘积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734300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       (2)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齐次线性方程组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      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齐次线性方程组的解有两种情形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: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有唯一解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 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有无穷多解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或者称为仅有零解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有非零解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8114" y="2225994"/>
            <a:ext cx="7892476" cy="278722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799388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        三、分块矩阵及其运算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en-US" altLang="zh-CN" sz="2800">
                <a:ea typeface="华文新魏" pitchFamily="2" charset="-122"/>
              </a:rPr>
              <a:t>1. </a:t>
            </a:r>
            <a:r>
              <a:rPr lang="zh-CN" altLang="en-US" sz="2800">
                <a:ea typeface="黑体" pitchFamily="49" charset="-122"/>
              </a:rPr>
              <a:t>定义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定义</a:t>
            </a:r>
            <a:r>
              <a:rPr lang="zh-CN" altLang="en-US" sz="2800">
                <a:ea typeface="华文新魏" pitchFamily="2" charset="-122"/>
              </a:rPr>
              <a:t> 对给定的矩阵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在行间作从左到右的若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干水平线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并在列间作从上到下的若干垂直线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从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而把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划分成若干规模较小的矩阵</a:t>
            </a:r>
            <a:r>
              <a:rPr lang="en-US" altLang="zh-CN" sz="2800">
                <a:ea typeface="华文新魏" pitchFamily="2" charset="-122"/>
              </a:rPr>
              <a:t>. </a:t>
            </a:r>
            <a:r>
              <a:rPr lang="zh-CN" altLang="en-US" sz="2800">
                <a:ea typeface="华文新魏" pitchFamily="2" charset="-122"/>
              </a:rPr>
              <a:t>每个小矩阵称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为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的一个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子块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而此分法称为对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的一个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分块</a:t>
            </a:r>
            <a:r>
              <a:rPr lang="en-US" altLang="zh-CN" sz="2800">
                <a:ea typeface="华文新魏" pitchFamily="2" charset="-122"/>
              </a:rPr>
              <a:t>. </a:t>
            </a:r>
            <a:r>
              <a:rPr lang="zh-CN" altLang="en-US" sz="2800">
                <a:ea typeface="华文新魏" pitchFamily="2" charset="-122"/>
              </a:rPr>
              <a:t>以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小块为元素的形式矩阵称为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分块矩阵</a:t>
            </a:r>
            <a:r>
              <a:rPr lang="en-US" altLang="zh-CN" sz="2800">
                <a:ea typeface="华文新魏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339975" y="1196975"/>
          <a:ext cx="4244975" cy="21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0" name="Equation" r:id="rId4" imgW="1993900" imgH="990600" progId="Equation.DSMT4">
                  <p:embed/>
                </p:oleObj>
              </mc:Choice>
              <mc:Fallback>
                <p:oleObj name="Equation" r:id="rId4" imgW="1993900" imgH="99060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196975"/>
                        <a:ext cx="4244975" cy="214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3357563"/>
            <a:ext cx="895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若记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301750" y="3933825"/>
          <a:ext cx="28384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1" name="Equation" r:id="rId6" imgW="1333500" imgH="495300" progId="Equation.DSMT4">
                  <p:embed/>
                </p:oleObj>
              </mc:Choice>
              <mc:Fallback>
                <p:oleObj name="Equation" r:id="rId6" imgW="1333500" imgH="495300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3933825"/>
                        <a:ext cx="283845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398963" y="3933825"/>
          <a:ext cx="2189162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2" name="Equation" r:id="rId8" imgW="1028254" imgH="495085" progId="Equation.DSMT4">
                  <p:embed/>
                </p:oleObj>
              </mc:Choice>
              <mc:Fallback>
                <p:oleObj name="Equation" r:id="rId8" imgW="1028254" imgH="495085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8963" y="3933825"/>
                        <a:ext cx="2189162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258888" y="5165725"/>
          <a:ext cx="2703512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3" name="Equation" r:id="rId10" imgW="1269449" imgH="495085" progId="Equation.DSMT4">
                  <p:embed/>
                </p:oleObj>
              </mc:Choice>
              <mc:Fallback>
                <p:oleObj name="Equation" r:id="rId10" imgW="1269449" imgH="495085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165725"/>
                        <a:ext cx="2703512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356100" y="5165725"/>
          <a:ext cx="2405063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4" name="Equation" r:id="rId12" imgW="1129810" imgH="495085" progId="Equation.DSMT4">
                  <p:embed/>
                </p:oleObj>
              </mc:Choice>
              <mc:Fallback>
                <p:oleObj name="Equation" r:id="rId12" imgW="1129810" imgH="495085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165725"/>
                        <a:ext cx="2405063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751388" y="1268413"/>
          <a:ext cx="612775" cy="1873250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1873250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50" marB="45750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50" marB="45750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987675" y="1844675"/>
          <a:ext cx="3313113" cy="731838"/>
        </p:xfrm>
        <a:graphic>
          <a:graphicData uri="http://schemas.openxmlformats.org/drawingml/2006/table">
            <a:tbl>
              <a:tblPr firstRow="1" bandRow="1"/>
              <a:tblGrid>
                <a:gridCol w="3313113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6783388" y="4508500"/>
          <a:ext cx="2325687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5" name="Equation" r:id="rId14" imgW="1091726" imgH="507780" progId="Equation.DSMT4">
                  <p:embed/>
                </p:oleObj>
              </mc:Choice>
              <mc:Fallback>
                <p:oleObj name="Equation" r:id="rId14" imgW="1091726" imgH="507780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3388" y="4508500"/>
                        <a:ext cx="2325687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椭圆形标注 14"/>
          <p:cNvSpPr/>
          <p:nvPr/>
        </p:nvSpPr>
        <p:spPr>
          <a:xfrm>
            <a:off x="7545194" y="1988800"/>
            <a:ext cx="1331550" cy="900688"/>
          </a:xfrm>
          <a:prstGeom prst="wedgeEllipseCallout">
            <a:avLst>
              <a:gd name="adj1" fmla="val -50271"/>
              <a:gd name="adj2" fmla="val 229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分块矩阵</a:t>
            </a:r>
          </a:p>
        </p:txBody>
      </p:sp>
      <p:sp>
        <p:nvSpPr>
          <p:cNvPr id="16" name="椭圆形标注 15"/>
          <p:cNvSpPr/>
          <p:nvPr/>
        </p:nvSpPr>
        <p:spPr>
          <a:xfrm>
            <a:off x="7545194" y="5840772"/>
            <a:ext cx="1331550" cy="900688"/>
          </a:xfrm>
          <a:prstGeom prst="wedgeEllipseCallout">
            <a:avLst>
              <a:gd name="adj1" fmla="val -290245"/>
              <a:gd name="adj2" fmla="val -31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子块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019300" y="2005013"/>
          <a:ext cx="4137025" cy="214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7" name="Equation" r:id="rId4" imgW="1943100" imgH="990600" progId="Equation.DSMT4">
                  <p:embed/>
                </p:oleObj>
              </mc:Choice>
              <mc:Fallback>
                <p:oleObj name="Equation" r:id="rId4" imgW="1943100" imgH="990600" progId="Equation.DSMT4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2005013"/>
                        <a:ext cx="4137025" cy="214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4221163"/>
            <a:ext cx="5445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记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547813" y="4870450"/>
          <a:ext cx="34083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8" name="Equation" r:id="rId6" imgW="1600200" imgH="266700" progId="Equation.DSMT4">
                  <p:embed/>
                </p:oleObj>
              </mc:Choice>
              <mc:Fallback>
                <p:oleObj name="Equation" r:id="rId6" imgW="1600200" imgH="266700" progId="Equation.DSMT4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870450"/>
                        <a:ext cx="340836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71550" y="1198563"/>
            <a:ext cx="43640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i="1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也可按如下分法进行分块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6156325" y="1978025"/>
          <a:ext cx="116205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9" name="Equation" r:id="rId8" imgW="545863" imgH="1002865" progId="Equation.DSMT4">
                  <p:embed/>
                </p:oleObj>
              </mc:Choice>
              <mc:Fallback>
                <p:oleObj name="Equation" r:id="rId8" imgW="545863" imgH="1002865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1978025"/>
                        <a:ext cx="1162050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4972050" y="4870450"/>
          <a:ext cx="35702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50" name="Equation" r:id="rId10" imgW="1675673" imgH="266584" progId="Equation.DSMT4">
                  <p:embed/>
                </p:oleObj>
              </mc:Choice>
              <mc:Fallback>
                <p:oleObj name="Equation" r:id="rId10" imgW="1675673" imgH="266584" progId="Equation.DSMT4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4870450"/>
                        <a:ext cx="35702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476375" y="5589588"/>
          <a:ext cx="34353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51" name="Equation" r:id="rId12" imgW="1612900" imgH="266700" progId="Equation.DSMT4">
                  <p:embed/>
                </p:oleObj>
              </mc:Choice>
              <mc:Fallback>
                <p:oleObj name="Equation" r:id="rId12" imgW="1612900" imgH="266700" progId="Equation.DSMT4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589588"/>
                        <a:ext cx="34353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930775" y="5589588"/>
          <a:ext cx="36258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52" name="Equation" r:id="rId14" imgW="1701800" imgH="266700" progId="Equation.DSMT4">
                  <p:embed/>
                </p:oleObj>
              </mc:Choice>
              <mc:Fallback>
                <p:oleObj name="Equation" r:id="rId14" imgW="1701800" imgH="266700" progId="Equation.DSMT4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0775" y="5589588"/>
                        <a:ext cx="36258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2700338" y="2133600"/>
          <a:ext cx="3313112" cy="731838"/>
        </p:xfrm>
        <a:graphic>
          <a:graphicData uri="http://schemas.openxmlformats.org/drawingml/2006/table">
            <a:tbl>
              <a:tblPr firstRow="1" bandRow="1"/>
              <a:tblGrid>
                <a:gridCol w="3313112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684" marB="4568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684" marB="4568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700338" y="2697163"/>
          <a:ext cx="3313112" cy="731838"/>
        </p:xfrm>
        <a:graphic>
          <a:graphicData uri="http://schemas.openxmlformats.org/drawingml/2006/table">
            <a:tbl>
              <a:tblPr firstRow="1" bandRow="1"/>
              <a:tblGrid>
                <a:gridCol w="3313112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700338" y="3201988"/>
          <a:ext cx="3313112" cy="731838"/>
        </p:xfrm>
        <a:graphic>
          <a:graphicData uri="http://schemas.openxmlformats.org/drawingml/2006/table">
            <a:tbl>
              <a:tblPr firstRow="1" bandRow="1"/>
              <a:tblGrid>
                <a:gridCol w="3313112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椭圆形标注 16"/>
          <p:cNvSpPr/>
          <p:nvPr/>
        </p:nvSpPr>
        <p:spPr>
          <a:xfrm>
            <a:off x="7740440" y="1988800"/>
            <a:ext cx="1331550" cy="900688"/>
          </a:xfrm>
          <a:prstGeom prst="wedgeEllipseCallout">
            <a:avLst>
              <a:gd name="adj1" fmla="val -90267"/>
              <a:gd name="adj2" fmla="val 66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分块矩阵</a:t>
            </a:r>
          </a:p>
        </p:txBody>
      </p:sp>
      <p:sp>
        <p:nvSpPr>
          <p:cNvPr id="18" name="椭圆形标注 17"/>
          <p:cNvSpPr/>
          <p:nvPr/>
        </p:nvSpPr>
        <p:spPr>
          <a:xfrm>
            <a:off x="7524410" y="3716703"/>
            <a:ext cx="1331550" cy="900688"/>
          </a:xfrm>
          <a:prstGeom prst="wedgeEllipseCallout">
            <a:avLst>
              <a:gd name="adj1" fmla="val -231384"/>
              <a:gd name="adj2" fmla="val 83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子块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425700" y="1644650"/>
          <a:ext cx="4137025" cy="21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9" name="Equation" r:id="rId4" imgW="1943100" imgH="990600" progId="Equation.DSMT4">
                  <p:embed/>
                </p:oleObj>
              </mc:Choice>
              <mc:Fallback>
                <p:oleObj name="Equation" r:id="rId4" imgW="1943100" imgH="990600" progId="Equation.DSMT4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1644650"/>
                        <a:ext cx="4137025" cy="214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4508500"/>
            <a:ext cx="5445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记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187450" y="4581525"/>
          <a:ext cx="1568450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0" name="Equation" r:id="rId6" imgW="736600" imgH="990600" progId="Equation.DSMT4">
                  <p:embed/>
                </p:oleObj>
              </mc:Choice>
              <mc:Fallback>
                <p:oleObj name="Equation" r:id="rId6" imgW="736600" imgH="990600" progId="Equation.DSMT4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581525"/>
                        <a:ext cx="1568450" cy="213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71550" y="981075"/>
            <a:ext cx="43640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i="1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还可按如下分法进行分块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700338" y="3860800"/>
          <a:ext cx="37560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1" name="Equation" r:id="rId8" imgW="1764534" imgH="266584" progId="Equation.DSMT4">
                  <p:embed/>
                </p:oleObj>
              </mc:Choice>
              <mc:Fallback>
                <p:oleObj name="Equation" r:id="rId8" imgW="1764534" imgH="266584" progId="Equation.DSMT4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860800"/>
                        <a:ext cx="37560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700338" y="4581525"/>
          <a:ext cx="1622425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2" name="Equation" r:id="rId10" imgW="761669" imgH="990170" progId="Equation.DSMT4">
                  <p:embed/>
                </p:oleObj>
              </mc:Choice>
              <mc:Fallback>
                <p:oleObj name="Equation" r:id="rId10" imgW="761669" imgH="990170" progId="Equation.DSMT4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581525"/>
                        <a:ext cx="1622425" cy="213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4284663" y="4581525"/>
          <a:ext cx="1568450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3" name="Equation" r:id="rId12" imgW="736600" imgH="990600" progId="Equation.DSMT4">
                  <p:embed/>
                </p:oleObj>
              </mc:Choice>
              <mc:Fallback>
                <p:oleObj name="Equation" r:id="rId12" imgW="736600" imgH="990600" progId="Equation.DSMT4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581525"/>
                        <a:ext cx="1568450" cy="213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5867400" y="4581525"/>
          <a:ext cx="1622425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4" name="Equation" r:id="rId14" imgW="761669" imgH="990170" progId="Equation.DSMT4">
                  <p:embed/>
                </p:oleObj>
              </mc:Choice>
              <mc:Fallback>
                <p:oleObj name="Equation" r:id="rId14" imgW="761669" imgH="990170" progId="Equation.DSMT4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581525"/>
                        <a:ext cx="1622425" cy="213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7467600" y="4581525"/>
          <a:ext cx="1568450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5" name="Equation" r:id="rId16" imgW="736600" imgH="990600" progId="Equation.DSMT4">
                  <p:embed/>
                </p:oleObj>
              </mc:Choice>
              <mc:Fallback>
                <p:oleObj name="Equation" r:id="rId16" imgW="736600" imgH="990600" progId="Equation.DSMT4">
                  <p:embed/>
                  <p:pic>
                    <p:nvPicPr>
                      <p:cNvPr id="0" name="Picture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581525"/>
                        <a:ext cx="1568450" cy="213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454400" y="1700213"/>
          <a:ext cx="612775" cy="2016125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201612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8" marB="45738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8" marB="45738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140200" y="1701800"/>
          <a:ext cx="612775" cy="2014538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2014538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02" marB="45702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02" marB="45702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4822825" y="1700213"/>
          <a:ext cx="612775" cy="2016125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201612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8" marB="45738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8" marB="45738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5543550" y="1701800"/>
          <a:ext cx="612775" cy="2014538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2014538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02" marB="45702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02" marB="45702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椭圆形标注 9"/>
          <p:cNvSpPr/>
          <p:nvPr/>
        </p:nvSpPr>
        <p:spPr>
          <a:xfrm>
            <a:off x="7812450" y="2276840"/>
            <a:ext cx="1331550" cy="900688"/>
          </a:xfrm>
          <a:prstGeom prst="wedgeEllipseCallout">
            <a:avLst>
              <a:gd name="adj1" fmla="val -155920"/>
              <a:gd name="adj2" fmla="val 163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分块矩阵</a:t>
            </a:r>
          </a:p>
        </p:txBody>
      </p:sp>
      <p:sp>
        <p:nvSpPr>
          <p:cNvPr id="18" name="椭圆形标注 17"/>
          <p:cNvSpPr/>
          <p:nvPr/>
        </p:nvSpPr>
        <p:spPr>
          <a:xfrm>
            <a:off x="7524410" y="3536452"/>
            <a:ext cx="1331550" cy="900688"/>
          </a:xfrm>
          <a:prstGeom prst="wedgeEllipseCallout">
            <a:avLst>
              <a:gd name="adj1" fmla="val -174786"/>
              <a:gd name="adj2" fmla="val 131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子块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400175" y="1052513"/>
            <a:ext cx="2974975" cy="608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2" charset="-122"/>
              </a:rPr>
              <a:t>        </a:t>
            </a:r>
            <a:r>
              <a:rPr lang="zh-CN" altLang="en-US" sz="2800">
                <a:solidFill>
                  <a:srgbClr val="000000"/>
                </a:solidFill>
                <a:ea typeface="华文新魏" panose="02010800040101010101" pitchFamily="2" charset="-122"/>
              </a:rPr>
              <a:t>对于</a:t>
            </a:r>
            <a:r>
              <a:rPr lang="en-US" altLang="zh-CN" sz="2800" i="1">
                <a:solidFill>
                  <a:srgbClr val="000000"/>
                </a:solidFill>
                <a:ea typeface="华文新魏" panose="02010800040101010101" pitchFamily="2" charset="-122"/>
              </a:rPr>
              <a:t>m</a:t>
            </a:r>
            <a:r>
              <a:rPr lang="en-US" altLang="zh-CN" sz="2800">
                <a:solidFill>
                  <a:srgbClr val="000000"/>
                </a:solidFill>
                <a:ea typeface="华文新魏" panose="020108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800" i="1">
                <a:solidFill>
                  <a:srgbClr val="000000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800">
                <a:solidFill>
                  <a:srgbClr val="000000"/>
                </a:solidFill>
                <a:ea typeface="华文新魏" panose="02010800040101010101" pitchFamily="2" charset="-122"/>
              </a:rPr>
              <a:t>矩阵</a:t>
            </a:r>
            <a:endParaRPr lang="en-US" altLang="zh-CN" sz="28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949575" y="1660525"/>
          <a:ext cx="381158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9" name="Equation" r:id="rId4" imgW="42976800" imgH="24079200" progId="Equation.DSMT4">
                  <p:embed/>
                </p:oleObj>
              </mc:Choice>
              <mc:Fallback>
                <p:oleObj name="Equation" r:id="rId4" imgW="42976800" imgH="240792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9575" y="1660525"/>
                        <a:ext cx="3811588" cy="216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577446"/>
              </p:ext>
            </p:extLst>
          </p:nvPr>
        </p:nvGraphicFramePr>
        <p:xfrm>
          <a:off x="2595510" y="4077090"/>
          <a:ext cx="2768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20" name="Equation" r:id="rId6" imgW="35661600" imgH="6400800" progId="Equation.DSMT4">
                  <p:embed/>
                </p:oleObj>
              </mc:Choice>
              <mc:Fallback>
                <p:oleObj name="Equation" r:id="rId6" imgW="35661600" imgH="64008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10" y="4077090"/>
                        <a:ext cx="27686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403350" y="4005080"/>
            <a:ext cx="544513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solidFill>
                  <a:srgbClr val="000000"/>
                </a:solidFill>
                <a:ea typeface="华文新魏" panose="02010800040101010101" pitchFamily="2" charset="-122"/>
              </a:rPr>
              <a:t>记</a:t>
            </a:r>
            <a:endParaRPr lang="en-US" altLang="zh-CN" sz="28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403350" y="4653170"/>
            <a:ext cx="3834704" cy="6524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solidFill>
                  <a:srgbClr val="000000"/>
                </a:solidFill>
                <a:ea typeface="华文新魏" panose="02010800040101010101" pitchFamily="2" charset="-122"/>
              </a:rPr>
              <a:t>称之为</a:t>
            </a:r>
            <a:r>
              <a:rPr lang="en-US" altLang="zh-CN" sz="2800" b="1" i="1" dirty="0" smtClean="0">
                <a:solidFill>
                  <a:srgbClr val="000000"/>
                </a:solidFill>
                <a:ea typeface="华文新魏" panose="02010800040101010101" pitchFamily="2" charset="-122"/>
              </a:rPr>
              <a:t>A</a:t>
            </a:r>
            <a:r>
              <a:rPr lang="zh-CN" altLang="en-US" sz="2800" dirty="0">
                <a:solidFill>
                  <a:srgbClr val="000000"/>
                </a:solidFill>
                <a:ea typeface="华文新魏" panose="02010800040101010101" pitchFamily="2" charset="-122"/>
              </a:rPr>
              <a:t>的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anose="02010800040101010101" pitchFamily="2" charset="-122"/>
              </a:rPr>
              <a:t>行向量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anose="02010800040101010101" pitchFamily="2" charset="-122"/>
              </a:rPr>
              <a:t>,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anose="02010800040101010101" pitchFamily="2" charset="-122"/>
              </a:rPr>
              <a:t>并且</a:t>
            </a:r>
            <a:endParaRPr lang="en-US" altLang="zh-CN" sz="28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963863" y="188913"/>
            <a:ext cx="3336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 b="1" kern="0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kumimoji="0" lang="en-US" altLang="zh-CN" sz="4000" b="1" kern="0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kumimoji="0" lang="zh-CN" altLang="en-US" sz="4000" b="1" kern="0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61280"/>
              </p:ext>
            </p:extLst>
          </p:nvPr>
        </p:nvGraphicFramePr>
        <p:xfrm>
          <a:off x="3635870" y="1905052"/>
          <a:ext cx="2952410" cy="731838"/>
        </p:xfrm>
        <a:graphic>
          <a:graphicData uri="http://schemas.openxmlformats.org/drawingml/2006/table">
            <a:tbl>
              <a:tblPr firstRow="1" bandRow="1"/>
              <a:tblGrid>
                <a:gridCol w="2952410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684" marB="4568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684" marB="4568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34216"/>
              </p:ext>
            </p:extLst>
          </p:nvPr>
        </p:nvGraphicFramePr>
        <p:xfrm>
          <a:off x="3635870" y="2409122"/>
          <a:ext cx="2952410" cy="731838"/>
        </p:xfrm>
        <a:graphic>
          <a:graphicData uri="http://schemas.openxmlformats.org/drawingml/2006/table">
            <a:tbl>
              <a:tblPr firstRow="1" bandRow="1"/>
              <a:tblGrid>
                <a:gridCol w="2952410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684" marB="4568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684" marB="4568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44402"/>
              </p:ext>
            </p:extLst>
          </p:nvPr>
        </p:nvGraphicFramePr>
        <p:xfrm>
          <a:off x="3635870" y="2985202"/>
          <a:ext cx="2952410" cy="731838"/>
        </p:xfrm>
        <a:graphic>
          <a:graphicData uri="http://schemas.openxmlformats.org/drawingml/2006/table">
            <a:tbl>
              <a:tblPr firstRow="1" bandRow="1"/>
              <a:tblGrid>
                <a:gridCol w="2952410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684" marB="4568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8" marR="91478" marT="45684" marB="4568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522579"/>
              </p:ext>
            </p:extLst>
          </p:nvPr>
        </p:nvGraphicFramePr>
        <p:xfrm>
          <a:off x="5433363" y="4738019"/>
          <a:ext cx="1298937" cy="2003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21" name="Equation" r:id="rId8" imgW="660113" imgH="1002865" progId="Equation.DSMT4">
                  <p:embed/>
                </p:oleObj>
              </mc:Choice>
              <mc:Fallback>
                <p:oleObj name="Equation" r:id="rId8" imgW="660113" imgH="1002865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3363" y="4738019"/>
                        <a:ext cx="1298937" cy="2003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442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400175" y="1052513"/>
            <a:ext cx="2974975" cy="608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>
                <a:solidFill>
                  <a:srgbClr val="000000"/>
                </a:solidFill>
                <a:ea typeface="黑体" panose="02010609060101010101" pitchFamily="2" charset="-122"/>
              </a:rPr>
              <a:t>        </a:t>
            </a:r>
            <a:r>
              <a:rPr lang="zh-CN" altLang="en-US" sz="2800">
                <a:solidFill>
                  <a:srgbClr val="000000"/>
                </a:solidFill>
                <a:ea typeface="华文新魏" panose="02010800040101010101" pitchFamily="2" charset="-122"/>
              </a:rPr>
              <a:t>对于</a:t>
            </a:r>
            <a:r>
              <a:rPr lang="en-US" altLang="zh-CN" sz="2800" i="1">
                <a:solidFill>
                  <a:srgbClr val="000000"/>
                </a:solidFill>
                <a:ea typeface="华文新魏" panose="02010800040101010101" pitchFamily="2" charset="-122"/>
              </a:rPr>
              <a:t>m</a:t>
            </a:r>
            <a:r>
              <a:rPr lang="en-US" altLang="zh-CN" sz="2800">
                <a:solidFill>
                  <a:srgbClr val="000000"/>
                </a:solidFill>
                <a:ea typeface="华文新魏" panose="020108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800" i="1">
                <a:solidFill>
                  <a:srgbClr val="000000"/>
                </a:solidFill>
                <a:ea typeface="华文新魏" panose="02010800040101010101" pitchFamily="2" charset="-122"/>
              </a:rPr>
              <a:t>n</a:t>
            </a:r>
            <a:r>
              <a:rPr lang="zh-CN" altLang="en-US" sz="2800">
                <a:solidFill>
                  <a:srgbClr val="000000"/>
                </a:solidFill>
                <a:ea typeface="华文新魏" panose="02010800040101010101" pitchFamily="2" charset="-122"/>
              </a:rPr>
              <a:t>矩阵</a:t>
            </a:r>
            <a:endParaRPr lang="en-US" altLang="zh-CN" sz="280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949575" y="1660525"/>
          <a:ext cx="3811588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7" name="Equation" r:id="rId4" imgW="42976800" imgH="24079200" progId="Equation.DSMT4">
                  <p:embed/>
                </p:oleObj>
              </mc:Choice>
              <mc:Fallback>
                <p:oleObj name="Equation" r:id="rId4" imgW="42976800" imgH="240792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9575" y="1660525"/>
                        <a:ext cx="3811588" cy="216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159576"/>
              </p:ext>
            </p:extLst>
          </p:nvPr>
        </p:nvGraphicFramePr>
        <p:xfrm>
          <a:off x="2123660" y="3933825"/>
          <a:ext cx="1371600" cy="203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8" name="Equation" r:id="rId6" imgW="17678400" imgH="24384000" progId="Equation.DSMT4">
                  <p:embed/>
                </p:oleObj>
              </mc:Choice>
              <mc:Fallback>
                <p:oleObj name="Equation" r:id="rId6" imgW="17678400" imgH="243840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660" y="3933825"/>
                        <a:ext cx="1371600" cy="203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403350" y="4619625"/>
            <a:ext cx="544513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solidFill>
                  <a:srgbClr val="000000"/>
                </a:solidFill>
                <a:ea typeface="华文新魏" panose="02010800040101010101" pitchFamily="2" charset="-122"/>
              </a:rPr>
              <a:t>记</a:t>
            </a:r>
            <a:endParaRPr lang="en-US" altLang="zh-CN" sz="28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403350" y="5988050"/>
            <a:ext cx="3834704" cy="6524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solidFill>
                  <a:srgbClr val="000000"/>
                </a:solidFill>
                <a:ea typeface="华文新魏" panose="02010800040101010101" pitchFamily="2" charset="-122"/>
              </a:rPr>
              <a:t>称之为</a:t>
            </a:r>
            <a:r>
              <a:rPr lang="en-US" altLang="zh-CN" sz="2800" b="1" i="1" dirty="0" smtClean="0">
                <a:solidFill>
                  <a:srgbClr val="000000"/>
                </a:solidFill>
                <a:ea typeface="华文新魏" panose="02010800040101010101" pitchFamily="2" charset="-122"/>
              </a:rPr>
              <a:t>A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anose="02010800040101010101" pitchFamily="2" charset="-122"/>
              </a:rPr>
              <a:t>的列向量</a:t>
            </a:r>
            <a:r>
              <a:rPr lang="en-US" altLang="zh-CN" sz="2800" dirty="0">
                <a:solidFill>
                  <a:srgbClr val="000000"/>
                </a:solidFill>
                <a:ea typeface="华文新魏" panose="02010800040101010101" pitchFamily="2" charset="-122"/>
              </a:rPr>
              <a:t>,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anose="02010800040101010101" pitchFamily="2" charset="-122"/>
              </a:rPr>
              <a:t>并且</a:t>
            </a:r>
            <a:endParaRPr lang="en-US" altLang="zh-CN" sz="2800" dirty="0">
              <a:solidFill>
                <a:srgbClr val="000000"/>
              </a:solidFill>
              <a:ea typeface="华文新魏" panose="02010800040101010101" pitchFamily="2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963863" y="188913"/>
            <a:ext cx="3336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0" lang="en-US" altLang="zh-CN" sz="4000" b="1" kern="0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kumimoji="0" lang="en-US" altLang="zh-CN" sz="4000" b="1" kern="0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kumimoji="0" lang="zh-CN" altLang="en-US" sz="4000" b="1" kern="0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562434"/>
              </p:ext>
            </p:extLst>
          </p:nvPr>
        </p:nvGraphicFramePr>
        <p:xfrm>
          <a:off x="4031235" y="1772925"/>
          <a:ext cx="612775" cy="2016125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201612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8" marB="45738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8" marB="45738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91096"/>
              </p:ext>
            </p:extLst>
          </p:nvPr>
        </p:nvGraphicFramePr>
        <p:xfrm>
          <a:off x="4751335" y="1772770"/>
          <a:ext cx="612775" cy="2016125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201612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8" marB="45738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8" marB="45738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157218"/>
              </p:ext>
            </p:extLst>
          </p:nvPr>
        </p:nvGraphicFramePr>
        <p:xfrm>
          <a:off x="5543445" y="1772770"/>
          <a:ext cx="612775" cy="2016125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201612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8" marB="45738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8" marB="45738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767599"/>
              </p:ext>
            </p:extLst>
          </p:nvPr>
        </p:nvGraphicFramePr>
        <p:xfrm>
          <a:off x="5292100" y="6093370"/>
          <a:ext cx="3024420" cy="57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9" name="Equation" r:id="rId8" imgW="1409088" imgH="266584" progId="Equation.DSMT4">
                  <p:embed/>
                </p:oleObj>
              </mc:Choice>
              <mc:Fallback>
                <p:oleObj name="Equation" r:id="rId8" imgW="1409088" imgH="266584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100" y="6093370"/>
                        <a:ext cx="3024420" cy="576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8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8295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en-US" altLang="zh-CN" sz="2800">
                <a:ea typeface="华文新魏" pitchFamily="2" charset="-122"/>
              </a:rPr>
              <a:t>2. </a:t>
            </a:r>
            <a:r>
              <a:rPr lang="zh-CN" altLang="en-US" sz="2800">
                <a:ea typeface="黑体" pitchFamily="49" charset="-122"/>
              </a:rPr>
              <a:t>分块矩阵的运算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en-US" altLang="zh-CN" sz="2800">
                <a:ea typeface="华文新魏" pitchFamily="2" charset="-122"/>
              </a:rPr>
              <a:t>(1) </a:t>
            </a:r>
            <a:r>
              <a:rPr lang="zh-CN" altLang="en-US" sz="2800">
                <a:ea typeface="华文新魏" pitchFamily="2" charset="-122"/>
              </a:rPr>
              <a:t>加法与数乘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设有两个行数与列数都相同的矩阵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且用完全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相同的方式进行分块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即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74750" y="3417888"/>
          <a:ext cx="3757613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" name="Equation" r:id="rId4" imgW="1765300" imgH="1003300" progId="Equation.DSMT4">
                  <p:embed/>
                </p:oleObj>
              </mc:Choice>
              <mc:Fallback>
                <p:oleObj name="Equation" r:id="rId4" imgW="1765300" imgH="10033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3417888"/>
                        <a:ext cx="3757613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991100" y="3403600"/>
          <a:ext cx="3757613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1" name="Equation" r:id="rId6" imgW="1765300" imgH="1003300" progId="Equation.DSMT4">
                  <p:embed/>
                </p:oleObj>
              </mc:Choice>
              <mc:Fallback>
                <p:oleObj name="Equation" r:id="rId6" imgW="1765300" imgH="10033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3403600"/>
                        <a:ext cx="3757613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539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则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404938" y="1905000"/>
          <a:ext cx="662305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3" name="Equation" r:id="rId4" imgW="3111500" imgH="1003300" progId="Equation.DSMT4">
                  <p:embed/>
                </p:oleObj>
              </mc:Choice>
              <mc:Fallback>
                <p:oleObj name="Equation" r:id="rId4" imgW="3111500" imgH="10033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1905000"/>
                        <a:ext cx="6623050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33639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若</a:t>
            </a:r>
            <a:r>
              <a:rPr lang="en-US" altLang="zh-CN" sz="2800" i="1">
                <a:ea typeface="华文新魏" pitchFamily="2" charset="-122"/>
              </a:rPr>
              <a:t>k</a:t>
            </a:r>
            <a:r>
              <a:rPr lang="zh-CN" altLang="en-US" sz="2800">
                <a:ea typeface="华文新魏" pitchFamily="2" charset="-122"/>
              </a:rPr>
              <a:t>为任一数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则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593975" y="1762125"/>
          <a:ext cx="4244975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7" name="Equation" r:id="rId4" imgW="1993900" imgH="1003300" progId="Equation.DSMT4">
                  <p:embed/>
                </p:oleObj>
              </mc:Choice>
              <mc:Fallback>
                <p:oleObj name="Equation" r:id="rId4" imgW="1993900" imgH="10033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1762125"/>
                        <a:ext cx="4244975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604125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en-US" altLang="zh-CN" sz="2800">
                <a:ea typeface="华文新魏" pitchFamily="2" charset="-122"/>
              </a:rPr>
              <a:t>(2) </a:t>
            </a:r>
            <a:r>
              <a:rPr lang="zh-CN" altLang="en-US" sz="2800">
                <a:ea typeface="华文新魏" pitchFamily="2" charset="-122"/>
              </a:rPr>
              <a:t>乘法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若</a:t>
            </a:r>
            <a:r>
              <a:rPr lang="zh-CN" altLang="en-US" sz="1200">
                <a:ea typeface="华文新魏" pitchFamily="2" charset="-122"/>
              </a:rPr>
              <a:t> 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</a:rPr>
              <a:t>为</a:t>
            </a:r>
            <a:r>
              <a:rPr lang="en-US" altLang="zh-CN" sz="2800" i="1">
                <a:sym typeface="Symbol" pitchFamily="18" charset="2"/>
              </a:rPr>
              <a:t>m</a:t>
            </a:r>
            <a:r>
              <a:rPr lang="en-US" altLang="zh-CN" sz="2800">
                <a:sym typeface="Symbol" pitchFamily="18" charset="2"/>
              </a:rPr>
              <a:t></a:t>
            </a:r>
            <a:r>
              <a:rPr lang="en-US" altLang="zh-CN" sz="2800" i="1">
                <a:sym typeface="Symbol" pitchFamily="18" charset="2"/>
              </a:rPr>
              <a:t>s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矩阵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>
                <a:ea typeface="华文新魏" pitchFamily="2" charset="-122"/>
              </a:rPr>
              <a:t>为</a:t>
            </a:r>
            <a:r>
              <a:rPr lang="en-US" altLang="zh-CN" sz="2800" i="1">
                <a:sym typeface="Symbol" pitchFamily="18" charset="2"/>
              </a:rPr>
              <a:t>s</a:t>
            </a:r>
            <a:r>
              <a:rPr lang="en-US" altLang="zh-CN" sz="2800">
                <a:sym typeface="Symbol" pitchFamily="18" charset="2"/>
              </a:rPr>
              <a:t></a:t>
            </a:r>
            <a:r>
              <a:rPr lang="en-US" altLang="zh-CN" sz="2800" i="1">
                <a:sym typeface="Symbol" pitchFamily="18" charset="2"/>
              </a:rPr>
              <a:t>n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矩阵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.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对</a:t>
            </a:r>
            <a:r>
              <a:rPr lang="en-US" altLang="zh-CN" sz="2800" b="1" i="1">
                <a:ea typeface="华文新魏" pitchFamily="2" charset="-122"/>
                <a:sym typeface="Symbol" pitchFamily="18" charset="2"/>
              </a:rPr>
              <a:t>A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与</a:t>
            </a:r>
            <a:r>
              <a:rPr lang="en-US" altLang="zh-CN" sz="2800" b="1" i="1">
                <a:ea typeface="华文新魏" pitchFamily="2" charset="-122"/>
                <a:sym typeface="Symbol" pitchFamily="18" charset="2"/>
              </a:rPr>
              <a:t>B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进行分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  <a:sym typeface="Symbol" pitchFamily="18" charset="2"/>
              </a:rPr>
              <a:t>块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且</a:t>
            </a:r>
            <a:r>
              <a:rPr lang="zh-CN" altLang="en-US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>
                <a:ea typeface="华文新魏" pitchFamily="2" charset="-122"/>
                <a:sym typeface="Symbol" pitchFamily="18" charset="2"/>
              </a:rPr>
              <a:t>A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的列的分法与</a:t>
            </a:r>
            <a:r>
              <a:rPr lang="en-US" altLang="zh-CN" sz="2800" b="1" i="1">
                <a:ea typeface="华文新魏" pitchFamily="2" charset="-122"/>
                <a:sym typeface="Symbol" pitchFamily="18" charset="2"/>
              </a:rPr>
              <a:t>B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的行的分法一致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设</a:t>
            </a:r>
            <a:endParaRPr lang="zh-CN" altLang="en-US" sz="2800">
              <a:ea typeface="华文新魏" pitchFamily="2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900113" y="2852738"/>
          <a:ext cx="3889375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2" name="Equation" r:id="rId4" imgW="1917700" imgH="1257300" progId="Equation.DSMT4">
                  <p:embed/>
                </p:oleObj>
              </mc:Choice>
              <mc:Fallback>
                <p:oleObj name="Equation" r:id="rId4" imgW="1917700" imgH="12573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852738"/>
                        <a:ext cx="3889375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937125" y="2852738"/>
          <a:ext cx="3740150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3" name="Equation" r:id="rId6" imgW="1866900" imgH="1257300" progId="Equation.DSMT4">
                  <p:embed/>
                </p:oleObj>
              </mc:Choice>
              <mc:Fallback>
                <p:oleObj name="Equation" r:id="rId6" imgW="1866900" imgH="12573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25" y="2852738"/>
                        <a:ext cx="3740150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845425" cy="569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       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4.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解方程组的步骤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       (1)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写出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(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非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)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齐次线性方程组对应的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(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增广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系数矩阵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       (2)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对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(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增广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)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系数矩阵进行初等行变换将其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化为行阶梯型矩阵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       (3)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对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(2)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所得阶梯型矩阵利用线性方程组解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的初步讨论的结论判断方程组解的情形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       (4)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根据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(3),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当有解时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进一步将所得阶梯型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矩阵通过初等行变换化为行最简型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(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齐次线性方程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组有唯一解时除外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),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非齐次线性方程组有唯一解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539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则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560638" y="1700213"/>
          <a:ext cx="3811587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8" name="Equation" r:id="rId4" imgW="1879600" imgH="1003300" progId="Equation.DSMT4">
                  <p:embed/>
                </p:oleObj>
              </mc:Choice>
              <mc:Fallback>
                <p:oleObj name="Equation" r:id="rId4" imgW="1879600" imgH="10033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1700213"/>
                        <a:ext cx="3811587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71550" y="3860800"/>
            <a:ext cx="895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其中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71550" y="5518150"/>
            <a:ext cx="40782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  <a:sym typeface="Symbol" pitchFamily="18" charset="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1200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1, 2, </a:t>
            </a:r>
            <a:r>
              <a:rPr lang="en-US" altLang="zh-CN" sz="2800">
                <a:ea typeface="华文新魏" pitchFamily="2" charset="-122"/>
                <a:sym typeface="MT Extra" pitchFamily="18" charset="2"/>
              </a:rPr>
              <a:t>, </a:t>
            </a:r>
            <a:r>
              <a:rPr lang="en-US" altLang="zh-CN" sz="2800" i="1">
                <a:ea typeface="华文新魏" pitchFamily="2" charset="-122"/>
                <a:sym typeface="MT Extra" pitchFamily="18" charset="2"/>
              </a:rPr>
              <a:t>r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 </a:t>
            </a:r>
            <a:r>
              <a:rPr lang="en-US" altLang="zh-CN" sz="2800" i="1">
                <a:ea typeface="华文新魏" pitchFamily="2" charset="-122"/>
              </a:rPr>
              <a:t>l</a:t>
            </a:r>
            <a:r>
              <a:rPr lang="en-US" altLang="zh-CN" sz="1200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1, 2, </a:t>
            </a:r>
            <a:r>
              <a:rPr lang="en-US" altLang="zh-CN" sz="2800">
                <a:ea typeface="华文新魏" pitchFamily="2" charset="-122"/>
                <a:sym typeface="MT Extra" pitchFamily="18" charset="2"/>
              </a:rPr>
              <a:t>, </a:t>
            </a:r>
            <a:r>
              <a:rPr lang="en-US" altLang="zh-CN" sz="2800" i="1">
                <a:ea typeface="华文新魏" pitchFamily="2" charset="-122"/>
                <a:sym typeface="MT Extra" pitchFamily="18" charset="2"/>
              </a:rPr>
              <a:t>t</a:t>
            </a:r>
            <a:r>
              <a:rPr lang="en-US" altLang="zh-CN" sz="2800">
                <a:ea typeface="华文新魏" pitchFamily="2" charset="-122"/>
              </a:rPr>
              <a:t>)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.</a:t>
            </a:r>
            <a:endParaRPr lang="zh-CN" altLang="en-US" sz="2800">
              <a:ea typeface="华文新魏" pitchFamily="2" charset="-122"/>
              <a:sym typeface="Symbol" pitchFamily="18" charset="2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763713" y="4498975"/>
          <a:ext cx="619125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9" name="Equation" r:id="rId6" imgW="2908300" imgH="469900" progId="Equation.DSMT4">
                  <p:embed/>
                </p:oleObj>
              </mc:Choice>
              <mc:Fallback>
                <p:oleObj name="Equation" r:id="rId6" imgW="2908300" imgH="469900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498975"/>
                        <a:ext cx="6191250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24955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例</a:t>
            </a:r>
            <a:r>
              <a:rPr lang="zh-CN" altLang="en-US" sz="2800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</a:rPr>
              <a:t>2.1.8 </a:t>
            </a:r>
            <a:r>
              <a:rPr lang="zh-CN" altLang="en-US" sz="2800">
                <a:ea typeface="华文新魏" pitchFamily="2" charset="-122"/>
              </a:rPr>
              <a:t>设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124075" y="1773238"/>
          <a:ext cx="2368550" cy="214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1" name="Equation" r:id="rId4" imgW="1168400" imgH="990600" progId="Equation.DSMT4">
                  <p:embed/>
                </p:oleObj>
              </mc:Choice>
              <mc:Fallback>
                <p:oleObj name="Equation" r:id="rId4" imgW="1168400" imgH="9906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773238"/>
                        <a:ext cx="2368550" cy="214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71550" y="3860800"/>
            <a:ext cx="1457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计算</a:t>
            </a:r>
            <a:r>
              <a:rPr lang="en-US" altLang="zh-CN" sz="2800" b="1" i="1">
                <a:ea typeface="华文新魏" pitchFamily="2" charset="-122"/>
              </a:rPr>
              <a:t>AB</a:t>
            </a:r>
            <a:r>
              <a:rPr lang="en-US" altLang="zh-CN" sz="2800">
                <a:ea typeface="华文新魏" pitchFamily="2" charset="-122"/>
              </a:rPr>
              <a:t>.</a:t>
            </a:r>
            <a:endParaRPr lang="zh-CN" altLang="en-US" sz="2800">
              <a:ea typeface="华文新魏" pitchFamily="2" charset="-122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610100" y="2033588"/>
          <a:ext cx="3706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2" name="Equation" r:id="rId6" imgW="1828800" imgH="749300" progId="Equation.DSMT4">
                  <p:embed/>
                </p:oleObj>
              </mc:Choice>
              <mc:Fallback>
                <p:oleObj name="Equation" r:id="rId6" imgW="1828800" imgH="7493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2033588"/>
                        <a:ext cx="3706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588125" y="2133600"/>
          <a:ext cx="612775" cy="1366838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1366838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681" marB="45681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681" marB="45681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527425" y="1844675"/>
          <a:ext cx="612775" cy="1944688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1944688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6" marB="45736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6" marB="45736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292725" y="2708275"/>
          <a:ext cx="2808288" cy="731838"/>
        </p:xfrm>
        <a:graphic>
          <a:graphicData uri="http://schemas.openxmlformats.org/drawingml/2006/table">
            <a:tbl>
              <a:tblPr firstRow="1" bandRow="1"/>
              <a:tblGrid>
                <a:gridCol w="2808288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2" marR="91472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2" marR="91472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2771775" y="2420938"/>
          <a:ext cx="1512888" cy="731838"/>
        </p:xfrm>
        <a:graphic>
          <a:graphicData uri="http://schemas.openxmlformats.org/drawingml/2006/table">
            <a:tbl>
              <a:tblPr firstRow="1" bandRow="1"/>
              <a:tblGrid>
                <a:gridCol w="1512888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516" marR="91516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516" marR="91516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124075" y="1773238"/>
          <a:ext cx="2368550" cy="214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8" name="Equation" r:id="rId4" imgW="1168400" imgH="990600" progId="Equation.DSMT4">
                  <p:embed/>
                </p:oleObj>
              </mc:Choice>
              <mc:Fallback>
                <p:oleObj name="Equation" r:id="rId4" imgW="1168400" imgH="990600" progId="Equation.DSMT4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773238"/>
                        <a:ext cx="2368550" cy="214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527425" y="1844675"/>
          <a:ext cx="612775" cy="1944688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1944688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6" marB="45736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6" marB="45736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2771775" y="2420938"/>
          <a:ext cx="1512888" cy="731838"/>
        </p:xfrm>
        <a:graphic>
          <a:graphicData uri="http://schemas.openxmlformats.org/drawingml/2006/table">
            <a:tbl>
              <a:tblPr firstRow="1" bandRow="1"/>
              <a:tblGrid>
                <a:gridCol w="1512888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516" marR="91516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516" marR="91516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1649413" y="4510088"/>
          <a:ext cx="216217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9" name="Equation" r:id="rId6" imgW="1015559" imgH="495085" progId="Equation.DSMT4">
                  <p:embed/>
                </p:oleObj>
              </mc:Choice>
              <mc:Fallback>
                <p:oleObj name="Equation" r:id="rId6" imgW="1015559" imgH="495085" progId="Equation.DSMT4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413" y="4510088"/>
                        <a:ext cx="2162175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3698875" y="4510088"/>
          <a:ext cx="207962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0" name="Equation" r:id="rId8" imgW="977476" imgH="495085" progId="Equation.DSMT4">
                  <p:embed/>
                </p:oleObj>
              </mc:Choice>
              <mc:Fallback>
                <p:oleObj name="Equation" r:id="rId8" imgW="977476" imgH="495085" progId="Equation.DSMT4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75" y="4510088"/>
                        <a:ext cx="2079625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1335088" y="5741988"/>
          <a:ext cx="2568575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1" name="Equation" r:id="rId10" imgW="1205977" imgH="495085" progId="Equation.DSMT4">
                  <p:embed/>
                </p:oleObj>
              </mc:Choice>
              <mc:Fallback>
                <p:oleObj name="Equation" r:id="rId10" imgW="1205977" imgH="495085" progId="Equation.DSMT4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8" y="5741988"/>
                        <a:ext cx="2568575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4048125" y="5741988"/>
          <a:ext cx="1512888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2" name="Equation" r:id="rId12" imgW="710891" imgH="495085" progId="Equation.DSMT4">
                  <p:embed/>
                </p:oleObj>
              </mc:Choice>
              <mc:Fallback>
                <p:oleObj name="Equation" r:id="rId12" imgW="710891" imgH="495085" progId="Equation.DSMT4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25" y="5741988"/>
                        <a:ext cx="1512888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516688" y="4581525"/>
          <a:ext cx="2136775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3" name="Equation" r:id="rId14" imgW="1054100" imgH="508000" progId="Equation.DSMT4">
                  <p:embed/>
                </p:oleObj>
              </mc:Choice>
              <mc:Fallback>
                <p:oleObj name="Equation" r:id="rId14" imgW="1054100" imgH="508000" progId="Equation.DSMT4">
                  <p:embed/>
                  <p:pic>
                    <p:nvPicPr>
                      <p:cNvPr id="0" name="Picture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581525"/>
                        <a:ext cx="2136775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椭圆形标注 20"/>
          <p:cNvSpPr/>
          <p:nvPr/>
        </p:nvSpPr>
        <p:spPr>
          <a:xfrm>
            <a:off x="7452400" y="1988800"/>
            <a:ext cx="1331550" cy="900688"/>
          </a:xfrm>
          <a:prstGeom prst="wedgeEllipseCallout">
            <a:avLst>
              <a:gd name="adj1" fmla="val -42725"/>
              <a:gd name="adj2" fmla="val 235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分块矩阵</a:t>
            </a:r>
          </a:p>
        </p:txBody>
      </p:sp>
      <p:sp>
        <p:nvSpPr>
          <p:cNvPr id="22" name="椭圆形标注 21"/>
          <p:cNvSpPr/>
          <p:nvPr/>
        </p:nvSpPr>
        <p:spPr>
          <a:xfrm>
            <a:off x="5850495" y="2100237"/>
            <a:ext cx="1331550" cy="900688"/>
          </a:xfrm>
          <a:prstGeom prst="wedgeEllipseCallout">
            <a:avLst>
              <a:gd name="adj1" fmla="val -148373"/>
              <a:gd name="adj2" fmla="val 2118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子块</a:t>
            </a: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6802438" y="5734050"/>
          <a:ext cx="1801812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4" name="Equation" r:id="rId16" imgW="889000" imgH="508000" progId="Equation.DSMT4">
                  <p:embed/>
                </p:oleObj>
              </mc:Choice>
              <mc:Fallback>
                <p:oleObj name="Equation" r:id="rId16" imgW="889000" imgH="508000" progId="Equation.DSMT4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2438" y="5734050"/>
                        <a:ext cx="1801812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92275" y="1412875"/>
          <a:ext cx="3706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2" name="Equation" r:id="rId4" imgW="1828800" imgH="749300" progId="Equation.DSMT4">
                  <p:embed/>
                </p:oleObj>
              </mc:Choice>
              <mc:Fallback>
                <p:oleObj name="Equation" r:id="rId4" imgW="1828800" imgH="749300" progId="Equation.DSMT4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412875"/>
                        <a:ext cx="3706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670300" y="1511300"/>
          <a:ext cx="612775" cy="1368425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1368425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4" marB="45734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34" marB="45734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373313" y="2087563"/>
          <a:ext cx="2808287" cy="731838"/>
        </p:xfrm>
        <a:graphic>
          <a:graphicData uri="http://schemas.openxmlformats.org/drawingml/2006/table">
            <a:tbl>
              <a:tblPr firstRow="1" bandRow="1"/>
              <a:tblGrid>
                <a:gridCol w="2808287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2" marR="91472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2" marR="91472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1393825" y="3860800"/>
          <a:ext cx="267652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3" name="Equation" r:id="rId6" imgW="1256755" imgH="495085" progId="Equation.DSMT4">
                  <p:embed/>
                </p:oleObj>
              </mc:Choice>
              <mc:Fallback>
                <p:oleObj name="Equation" r:id="rId6" imgW="1256755" imgH="495085" progId="Equation.DSMT4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3860800"/>
                        <a:ext cx="267652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4092575" y="3860800"/>
          <a:ext cx="2566988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4" name="Equation" r:id="rId8" imgW="1205977" imgH="495085" progId="Equation.DSMT4">
                  <p:embed/>
                </p:oleObj>
              </mc:Choice>
              <mc:Fallback>
                <p:oleObj name="Equation" r:id="rId8" imgW="1205977" imgH="495085" progId="Equation.DSMT4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575" y="3860800"/>
                        <a:ext cx="2566988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1471613" y="5118100"/>
          <a:ext cx="229711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5" name="Equation" r:id="rId10" imgW="1079500" imgH="469900" progId="Equation.DSMT4">
                  <p:embed/>
                </p:oleObj>
              </mc:Choice>
              <mc:Fallback>
                <p:oleObj name="Equation" r:id="rId10" imgW="1079500" imgH="469900" progId="Equation.DSMT4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5118100"/>
                        <a:ext cx="229711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4076700" y="5338763"/>
          <a:ext cx="22955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6" name="Equation" r:id="rId12" imgW="1079032" imgH="266584" progId="Equation.DSMT4">
                  <p:embed/>
                </p:oleObj>
              </mc:Choice>
              <mc:Fallback>
                <p:oleObj name="Equation" r:id="rId12" imgW="1079032" imgH="266584" progId="Equation.DSMT4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5338763"/>
                        <a:ext cx="22955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6553200" y="4489450"/>
          <a:ext cx="2136775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7" name="Equation" r:id="rId14" imgW="1054100" imgH="508000" progId="Equation.DSMT4">
                  <p:embed/>
                </p:oleObj>
              </mc:Choice>
              <mc:Fallback>
                <p:oleObj name="Equation" r:id="rId14" imgW="1054100" imgH="508000" progId="Equation.DSMT4">
                  <p:embed/>
                  <p:pic>
                    <p:nvPicPr>
                      <p:cNvPr id="0" name="Picture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489450"/>
                        <a:ext cx="2136775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椭圆形标注 20"/>
          <p:cNvSpPr/>
          <p:nvPr/>
        </p:nvSpPr>
        <p:spPr>
          <a:xfrm>
            <a:off x="7489040" y="1916790"/>
            <a:ext cx="1331550" cy="900688"/>
          </a:xfrm>
          <a:prstGeom prst="wedgeEllipseCallout">
            <a:avLst>
              <a:gd name="adj1" fmla="val -50271"/>
              <a:gd name="adj2" fmla="val 229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分块矩阵</a:t>
            </a:r>
          </a:p>
        </p:txBody>
      </p:sp>
      <p:sp>
        <p:nvSpPr>
          <p:cNvPr id="22" name="椭圆形标注 21"/>
          <p:cNvSpPr/>
          <p:nvPr/>
        </p:nvSpPr>
        <p:spPr>
          <a:xfrm>
            <a:off x="5887135" y="1988800"/>
            <a:ext cx="1331550" cy="900688"/>
          </a:xfrm>
          <a:prstGeom prst="wedgeEllipseCallout">
            <a:avLst>
              <a:gd name="adj1" fmla="val -146864"/>
              <a:gd name="adj2" fmla="val 154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子块</a:t>
            </a: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6875463" y="5589588"/>
          <a:ext cx="1801812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8" name="Equation" r:id="rId16" imgW="889000" imgH="508000" progId="Equation.DSMT4">
                  <p:embed/>
                </p:oleObj>
              </mc:Choice>
              <mc:Fallback>
                <p:oleObj name="Equation" r:id="rId16" imgW="889000" imgH="508000" progId="Equation.DSMT4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63" y="5589588"/>
                        <a:ext cx="1801812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2136775" y="1123950"/>
          <a:ext cx="3811588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6" name="Equation" r:id="rId4" imgW="1879600" imgH="508000" progId="Equation.DSMT4">
                  <p:embed/>
                </p:oleObj>
              </mc:Choice>
              <mc:Fallback>
                <p:oleObj name="Equation" r:id="rId4" imgW="1879600" imgH="508000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75" y="1123950"/>
                        <a:ext cx="3811588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2627313" y="2760663"/>
          <a:ext cx="2600325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7" name="Equation" r:id="rId6" imgW="1282700" imgH="508000" progId="Equation.DSMT4">
                  <p:embed/>
                </p:oleObj>
              </mc:Choice>
              <mc:Fallback>
                <p:oleObj name="Equation" r:id="rId6" imgW="1282700" imgH="5080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760663"/>
                        <a:ext cx="2600325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909763" y="4400550"/>
          <a:ext cx="216217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8" name="Equation" r:id="rId8" imgW="1015559" imgH="495085" progId="Equation.DSMT4">
                  <p:embed/>
                </p:oleObj>
              </mc:Choice>
              <mc:Fallback>
                <p:oleObj name="Equation" r:id="rId8" imgW="1015559" imgH="495085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63" y="4400550"/>
                        <a:ext cx="216217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1871663" y="5597525"/>
          <a:ext cx="1512887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9" name="Equation" r:id="rId10" imgW="710891" imgH="495085" progId="Equation.DSMT4">
                  <p:embed/>
                </p:oleObj>
              </mc:Choice>
              <mc:Fallback>
                <p:oleObj name="Equation" r:id="rId10" imgW="710891" imgH="495085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5597525"/>
                        <a:ext cx="1512887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4230688" y="5916613"/>
          <a:ext cx="22955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0" name="Equation" r:id="rId12" imgW="1079032" imgH="266584" progId="Equation.DSMT4">
                  <p:embed/>
                </p:oleObj>
              </mc:Choice>
              <mc:Fallback>
                <p:oleObj name="Equation" r:id="rId12" imgW="1079032" imgH="266584" progId="Equation.DSMT4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5916613"/>
                        <a:ext cx="22955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5241925" y="2276475"/>
          <a:ext cx="3578225" cy="21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1" name="Equation" r:id="rId14" imgW="1765300" imgH="990600" progId="Equation.DSMT4">
                  <p:embed/>
                </p:oleObj>
              </mc:Choice>
              <mc:Fallback>
                <p:oleObj name="Equation" r:id="rId14" imgW="1765300" imgH="990600" progId="Equation.DSMT4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2276475"/>
                        <a:ext cx="3578225" cy="214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4271963" y="4518025"/>
          <a:ext cx="267652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2" name="Equation" r:id="rId16" imgW="1256755" imgH="495085" progId="Equation.DSMT4">
                  <p:embed/>
                </p:oleObj>
              </mc:Choice>
              <mc:Fallback>
                <p:oleObj name="Equation" r:id="rId16" imgW="1256755" imgH="495085" progId="Equation.DSMT4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963" y="4518025"/>
                        <a:ext cx="267652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983413" y="2349500"/>
          <a:ext cx="612775" cy="1871663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187166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19" marB="45719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19" marB="45719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651500" y="2925763"/>
          <a:ext cx="3025775" cy="731838"/>
        </p:xfrm>
        <a:graphic>
          <a:graphicData uri="http://schemas.openxmlformats.org/drawingml/2006/table">
            <a:tbl>
              <a:tblPr firstRow="1" bandRow="1"/>
              <a:tblGrid>
                <a:gridCol w="3025775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516" marR="91516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516" marR="91516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6517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注</a:t>
            </a:r>
            <a:r>
              <a:rPr lang="zh-CN" altLang="en-US" sz="2800">
                <a:ea typeface="华文新魏" pitchFamily="2" charset="-122"/>
              </a:rPr>
              <a:t> 对于分块矩阵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若除主对角线上的子块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外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其余子块均为零块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则称此矩阵为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对角分块矩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或称为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准对角矩阵</a:t>
            </a:r>
            <a:r>
              <a:rPr lang="en-US" altLang="zh-CN" sz="2800">
                <a:ea typeface="华文新魏" pitchFamily="2" charset="-122"/>
              </a:rPr>
              <a:t>. 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对角分块矩阵的一般形式为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865438" y="3417888"/>
          <a:ext cx="321945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5" name="Equation" r:id="rId4" imgW="1586811" imgH="1002865" progId="Equation.DSMT4">
                  <p:embed/>
                </p:oleObj>
              </mc:Choice>
              <mc:Fallback>
                <p:oleObj name="Equation" r:id="rId4" imgW="1586811" imgH="1002865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438" y="3417888"/>
                        <a:ext cx="3219450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187450" y="1123950"/>
          <a:ext cx="4171950" cy="269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2" name="Equation" r:id="rId4" imgW="2057400" imgH="1244600" progId="Equation.DSMT4">
                  <p:embed/>
                </p:oleObj>
              </mc:Choice>
              <mc:Fallback>
                <p:oleObj name="Equation" r:id="rId4" imgW="2057400" imgH="1244600" progId="Equation.DSMT4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123950"/>
                        <a:ext cx="4171950" cy="269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5435600" y="1658938"/>
          <a:ext cx="2368550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3" name="Equation" r:id="rId6" imgW="1168400" imgH="749300" progId="Equation.DSMT4">
                  <p:embed/>
                </p:oleObj>
              </mc:Choice>
              <mc:Fallback>
                <p:oleObj name="Equation" r:id="rId6" imgW="1168400" imgH="749300" progId="Equation.DSMT4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658938"/>
                        <a:ext cx="2368550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746250" y="4470400"/>
          <a:ext cx="27543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4" name="Equation" r:id="rId8" imgW="1358900" imgH="749300" progId="Equation.DSMT4">
                  <p:embed/>
                </p:oleObj>
              </mc:Choice>
              <mc:Fallback>
                <p:oleObj name="Equation" r:id="rId8" imgW="1358900" imgH="749300" progId="Equation.DSMT4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0" y="4470400"/>
                        <a:ext cx="27543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605338" y="4992688"/>
          <a:ext cx="126206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5" name="Equation" r:id="rId10" imgW="622030" imgH="266584" progId="Equation.DSMT4">
                  <p:embed/>
                </p:oleObj>
              </mc:Choice>
              <mc:Fallback>
                <p:oleObj name="Equation" r:id="rId10" imgW="622030" imgH="266584" progId="Equation.DSMT4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4992688"/>
                        <a:ext cx="1262062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5940425" y="4992688"/>
          <a:ext cx="18542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6" name="Equation" r:id="rId12" imgW="914003" imgH="266584" progId="Equation.DSMT4">
                  <p:embed/>
                </p:oleObj>
              </mc:Choice>
              <mc:Fallback>
                <p:oleObj name="Equation" r:id="rId12" imgW="914003" imgH="266584" progId="Equation.DSMT4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992688"/>
                        <a:ext cx="18542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382963" y="1196975"/>
          <a:ext cx="612775" cy="2387600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2387600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23" marB="45723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23" marB="45723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835150" y="2336800"/>
          <a:ext cx="3384550" cy="731838"/>
        </p:xfrm>
        <a:graphic>
          <a:graphicData uri="http://schemas.openxmlformats.org/drawingml/2006/table">
            <a:tbl>
              <a:tblPr firstRow="1" bandRow="1"/>
              <a:tblGrid>
                <a:gridCol w="3384550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7" marR="91477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7" marR="91477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835150" y="2852738"/>
          <a:ext cx="3384550" cy="731838"/>
        </p:xfrm>
        <a:graphic>
          <a:graphicData uri="http://schemas.openxmlformats.org/drawingml/2006/table">
            <a:tbl>
              <a:tblPr firstRow="1" bandRow="1"/>
              <a:tblGrid>
                <a:gridCol w="3384550"/>
              </a:tblGrid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7" marR="91477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919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7" marR="91477" marT="45744" marB="45744">
                    <a:lnL w="12700" cmpd="sng">
                      <a:noFill/>
                      <a:prstDash val="solid"/>
                    </a:lnL>
                    <a:lnR w="190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3887788" y="1196975"/>
          <a:ext cx="612775" cy="2387600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2387600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23" marB="45723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23" marB="45723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6683375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关于对角分块矩阵的乘法有如下结果</a:t>
            </a:r>
            <a:r>
              <a:rPr lang="en-US" altLang="zh-CN" sz="2800">
                <a:ea typeface="华文新魏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若有两个对角分块矩阵</a:t>
            </a:r>
            <a:endParaRPr lang="en-US" altLang="zh-CN" sz="2800">
              <a:ea typeface="华文新魏" pitchFamily="2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679575" y="2276475"/>
          <a:ext cx="324485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4" name="Equation" r:id="rId4" imgW="1600200" imgH="1003300" progId="Equation.DSMT4">
                  <p:embed/>
                </p:oleObj>
              </mc:Choice>
              <mc:Fallback>
                <p:oleObj name="Equation" r:id="rId4" imgW="1600200" imgH="10033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2276475"/>
                        <a:ext cx="3244850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991100" y="2276475"/>
          <a:ext cx="327025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5" name="Equation" r:id="rId6" imgW="1612900" imgH="1003300" progId="Equation.DSMT4">
                  <p:embed/>
                </p:oleObj>
              </mc:Choice>
              <mc:Fallback>
                <p:oleObj name="Equation" r:id="rId6" imgW="1612900" imgH="10033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2276475"/>
                        <a:ext cx="3270250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71550" y="4457700"/>
            <a:ext cx="78390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其中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en-US" altLang="zh-CN" sz="2800" i="1" baseline="-25000">
                <a:ea typeface="华文新魏" pitchFamily="2" charset="-122"/>
              </a:rPr>
              <a:t>i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与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en-US" altLang="zh-CN" sz="2800" i="1" baseline="-25000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1200" i="1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1, 2, </a:t>
            </a:r>
            <a:r>
              <a:rPr lang="en-US" altLang="zh-CN" sz="2800">
                <a:ea typeface="华文新魏" pitchFamily="2" charset="-122"/>
                <a:sym typeface="MT Extra" pitchFamily="18" charset="2"/>
              </a:rPr>
              <a:t>, </a:t>
            </a:r>
            <a:r>
              <a:rPr lang="en-US" altLang="zh-CN" sz="2800" i="1">
                <a:ea typeface="华文新魏" pitchFamily="2" charset="-122"/>
                <a:sym typeface="MT Extra" pitchFamily="18" charset="2"/>
              </a:rPr>
              <a:t>r</a:t>
            </a:r>
            <a:r>
              <a:rPr lang="en-US" altLang="zh-CN" sz="2800">
                <a:ea typeface="华文新魏" pitchFamily="2" charset="-122"/>
              </a:rPr>
              <a:t>)</a:t>
            </a:r>
            <a:r>
              <a:rPr lang="zh-CN" altLang="en-US" sz="2800">
                <a:ea typeface="华文新魏" pitchFamily="2" charset="-122"/>
              </a:rPr>
              <a:t>可相乘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则</a:t>
            </a: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与</a:t>
            </a:r>
            <a:r>
              <a:rPr lang="en-US" altLang="zh-CN" sz="2800" b="1" i="1">
                <a:ea typeface="华文新魏" pitchFamily="2" charset="-122"/>
              </a:rPr>
              <a:t>B</a:t>
            </a:r>
            <a:r>
              <a:rPr lang="zh-CN" altLang="en-US" sz="2800">
                <a:ea typeface="华文新魏" pitchFamily="2" charset="-122"/>
              </a:rPr>
              <a:t>可相乘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459038" y="1257300"/>
          <a:ext cx="427355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6" name="Equation" r:id="rId4" imgW="2108200" imgH="1003300" progId="Equation.DSMT4">
                  <p:embed/>
                </p:oleObj>
              </mc:Choice>
              <mc:Fallback>
                <p:oleObj name="Equation" r:id="rId4" imgW="2108200" imgH="100330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8" y="1257300"/>
                        <a:ext cx="4273550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3429000"/>
            <a:ext cx="38290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也是一个对角分块矩阵</a:t>
            </a:r>
            <a:r>
              <a:rPr lang="en-US" altLang="zh-CN" sz="2800">
                <a:ea typeface="华文新魏" pitchFamily="2" charset="-122"/>
              </a:rPr>
              <a:t>.</a:t>
            </a:r>
            <a:endParaRPr lang="zh-CN" altLang="en-US" sz="280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63863" y="188913"/>
            <a:ext cx="333692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2.1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      阵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203575" y="1557338"/>
            <a:ext cx="1592263" cy="121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作业 </a:t>
            </a:r>
            <a:r>
              <a:rPr lang="en-US" altLang="zh-CN" sz="2800">
                <a:ea typeface="黑体" pitchFamily="49" charset="-122"/>
              </a:rPr>
              <a:t>P40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黑体" pitchFamily="49" charset="-122"/>
              </a:rPr>
              <a:t>21(2)</a:t>
            </a:r>
            <a:endParaRPr lang="en-US" altLang="zh-CN" sz="280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845425" cy="345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时直接读出其解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无穷多解时先根据最简型的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首项元素确定约束变元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(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约束变元之外的所有变元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都是自由变元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),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然后写出自由变元表示约束元的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表达式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对自由变元赋值从而得到方程组的解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(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解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有两种表达形式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: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一种是写出各变元的值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另一种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是行向量的形式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436938" y="185738"/>
            <a:ext cx="1711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4000" b="1" kern="0" dirty="0" smtClean="0">
                <a:solidFill>
                  <a:srgbClr val="0000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Times New Roman" panose="02020603050405020304" pitchFamily="18" charset="0"/>
              </a:rPr>
              <a:t>回    顾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33538" y="1362075"/>
            <a:ext cx="1962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800" dirty="0">
                <a:solidFill>
                  <a:srgbClr val="000000"/>
                </a:solidFill>
                <a:ea typeface="黑体" pitchFamily="49" charset="-122"/>
              </a:rPr>
              <a:t>1. </a:t>
            </a:r>
            <a:r>
              <a:rPr lang="zh-CN" altLang="en-US" sz="2800" dirty="0">
                <a:solidFill>
                  <a:srgbClr val="000000"/>
                </a:solidFill>
                <a:ea typeface="黑体" pitchFamily="49" charset="-122"/>
              </a:rPr>
              <a:t>分块矩阵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38300" y="1933575"/>
            <a:ext cx="3028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800" dirty="0">
                <a:solidFill>
                  <a:srgbClr val="000000"/>
                </a:solidFill>
                <a:ea typeface="黑体" pitchFamily="49" charset="-122"/>
              </a:rPr>
              <a:t>2. </a:t>
            </a:r>
            <a:r>
              <a:rPr lang="zh-CN" altLang="en-US" sz="2800" dirty="0">
                <a:solidFill>
                  <a:srgbClr val="000000"/>
                </a:solidFill>
                <a:ea typeface="黑体" pitchFamily="49" charset="-122"/>
              </a:rPr>
              <a:t>分块矩阵的运算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36713" y="2486025"/>
            <a:ext cx="2673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2800">
                <a:solidFill>
                  <a:srgbClr val="000000"/>
                </a:solidFill>
                <a:ea typeface="黑体" pitchFamily="49" charset="-122"/>
              </a:rPr>
              <a:t>3. </a:t>
            </a:r>
            <a:r>
              <a:rPr lang="zh-CN" altLang="en-US" sz="2800">
                <a:solidFill>
                  <a:srgbClr val="000000"/>
                </a:solidFill>
                <a:ea typeface="黑体" pitchFamily="49" charset="-122"/>
              </a:rPr>
              <a:t>对角分块矩阵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19250" y="1614488"/>
            <a:ext cx="6427788" cy="914400"/>
          </a:xfrm>
          <a:noFill/>
        </p:spPr>
        <p:txBody>
          <a:bodyPr>
            <a:spAutoFit/>
          </a:bodyPr>
          <a:lstStyle/>
          <a:p>
            <a:pPr eaLnBrk="1" hangingPunct="1"/>
            <a:r>
              <a:rPr lang="en-US" altLang="zh-CN" sz="540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§2.2  </a:t>
            </a:r>
            <a:r>
              <a:rPr lang="zh-CN" altLang="en-US" sz="540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逆 矩 阵</a:t>
            </a:r>
          </a:p>
        </p:txBody>
      </p:sp>
      <p:sp>
        <p:nvSpPr>
          <p:cNvPr id="269315" name="Text Box 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62275" y="2932113"/>
            <a:ext cx="384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ea typeface="华文新魏" pitchFamily="2" charset="-122"/>
              </a:rPr>
              <a:t>一、逆矩阵的定义</a:t>
            </a:r>
          </a:p>
        </p:txBody>
      </p:sp>
      <p:sp>
        <p:nvSpPr>
          <p:cNvPr id="269316" name="Text Box 4"/>
          <p:cNvSpPr txBox="1">
            <a:spLocks noChangeArrowheads="1"/>
          </p:cNvSpPr>
          <p:nvPr/>
        </p:nvSpPr>
        <p:spPr bwMode="auto">
          <a:xfrm>
            <a:off x="2962275" y="3651250"/>
            <a:ext cx="3841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ea typeface="华文新魏" pitchFamily="2" charset="-122"/>
              </a:rPr>
              <a:t>二、逆矩阵的性质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962275" y="4371975"/>
            <a:ext cx="2012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ea typeface="华文新魏" pitchFamily="2" charset="-122"/>
              </a:rPr>
              <a:t>三、例子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69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6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5" grpId="0"/>
      <p:bldP spid="269316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661275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        一、逆矩阵的定义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en-US" altLang="zh-CN" sz="2800">
                <a:ea typeface="华文新魏" pitchFamily="2" charset="-122"/>
              </a:rPr>
              <a:t>1. </a:t>
            </a:r>
            <a:r>
              <a:rPr lang="zh-CN" altLang="en-US" sz="2800">
                <a:ea typeface="黑体" pitchFamily="49" charset="-122"/>
              </a:rPr>
              <a:t>问题的引入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数的运算都是成对出现的</a:t>
            </a:r>
            <a:r>
              <a:rPr lang="en-US" altLang="zh-CN" sz="2800">
                <a:ea typeface="华文新魏" pitchFamily="2" charset="-122"/>
              </a:rPr>
              <a:t>: </a:t>
            </a:r>
            <a:r>
              <a:rPr lang="zh-CN" altLang="en-US" sz="2800">
                <a:ea typeface="华文新魏" pitchFamily="2" charset="-122"/>
              </a:rPr>
              <a:t>加法与减法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乘法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与除法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乘方与开方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这样成对出现的运算称为互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逆运算</a:t>
            </a:r>
            <a:r>
              <a:rPr lang="en-US" altLang="zh-CN" sz="280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对于矩阵的运算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又是什么样的情形</a:t>
            </a:r>
            <a:r>
              <a:rPr lang="en-US" altLang="zh-CN" sz="2800">
                <a:ea typeface="华文新魏" pitchFamily="2" charset="-122"/>
              </a:rPr>
              <a:t>?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我们已经有了矩阵的加法和减法这一对互逆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运算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而对于已定义的乘法又如何</a:t>
            </a:r>
            <a:r>
              <a:rPr lang="en-US" altLang="zh-CN" sz="2800">
                <a:ea typeface="华文新魏" pitchFamily="2" charset="-122"/>
              </a:rPr>
              <a:t>?</a:t>
            </a:r>
            <a:endParaRPr lang="en-US" altLang="zh-CN" sz="2800"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116013" y="1271588"/>
            <a:ext cx="7454900" cy="289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数的除法从运算的角度看等价于乘以除数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的倒数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而该数和除数的关系由数</a:t>
            </a:r>
            <a:r>
              <a:rPr lang="en-US" altLang="zh-CN" sz="2800">
                <a:ea typeface="华文新魏" pitchFamily="2" charset="-122"/>
              </a:rPr>
              <a:t>1</a:t>
            </a:r>
            <a:r>
              <a:rPr lang="zh-CN" altLang="en-US" sz="2800">
                <a:ea typeface="华文新魏" pitchFamily="2" charset="-122"/>
              </a:rPr>
              <a:t>联系在一起</a:t>
            </a:r>
            <a:r>
              <a:rPr lang="en-US" altLang="zh-CN" sz="280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数</a:t>
            </a:r>
            <a:r>
              <a:rPr lang="en-US" altLang="zh-CN" sz="2800">
                <a:ea typeface="华文新魏" pitchFamily="2" charset="-122"/>
              </a:rPr>
              <a:t>1</a:t>
            </a:r>
            <a:r>
              <a:rPr lang="zh-CN" altLang="en-US" sz="2800">
                <a:ea typeface="华文新魏" pitchFamily="2" charset="-122"/>
              </a:rPr>
              <a:t>在矩阵中的对应是单位矩阵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有了这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样一个特殊矩阵使得我们定义类似于数的除法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的矩阵运算成为可能</a:t>
            </a:r>
            <a:r>
              <a:rPr lang="en-US" altLang="zh-CN" sz="2800">
                <a:ea typeface="华文新魏" pitchFamily="2" charset="-122"/>
              </a:rPr>
              <a:t>.</a:t>
            </a:r>
            <a:endParaRPr lang="en-US" altLang="zh-CN" sz="2800"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8114" y="1649914"/>
            <a:ext cx="7388406" cy="336330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40410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2. </a:t>
            </a:r>
            <a:r>
              <a:rPr lang="zh-CN" altLang="en-US" sz="2800" dirty="0">
                <a:ea typeface="黑体" pitchFamily="49" charset="-122"/>
              </a:rPr>
              <a:t>逆矩阵的定义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定义</a:t>
            </a:r>
            <a:r>
              <a:rPr lang="en-US" altLang="zh-CN" sz="2800" dirty="0">
                <a:ea typeface="华文新魏" pitchFamily="2" charset="-122"/>
              </a:rPr>
              <a:t>2.2.1 </a:t>
            </a:r>
            <a:r>
              <a:rPr lang="zh-CN" altLang="en-US" sz="2800" dirty="0">
                <a:ea typeface="华文新魏" pitchFamily="2" charset="-122"/>
              </a:rPr>
              <a:t>设</a:t>
            </a:r>
            <a:r>
              <a:rPr lang="zh-CN" altLang="en-US" sz="9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是一个</a:t>
            </a:r>
            <a:r>
              <a:rPr lang="en-US" altLang="zh-CN" sz="2800" i="1" dirty="0">
                <a:ea typeface="华文新魏" pitchFamily="2" charset="-12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阶方阵</a:t>
            </a:r>
            <a:r>
              <a:rPr lang="en-US" altLang="zh-CN" sz="2800" dirty="0">
                <a:ea typeface="华文新魏" pitchFamily="2" charset="-122"/>
              </a:rPr>
              <a:t>. </a:t>
            </a:r>
            <a:r>
              <a:rPr lang="zh-CN" altLang="en-US" sz="2800" dirty="0">
                <a:ea typeface="华文新魏" pitchFamily="2" charset="-122"/>
              </a:rPr>
              <a:t>若存在</a:t>
            </a:r>
            <a:r>
              <a:rPr lang="en-US" altLang="zh-CN" sz="2800" i="1" dirty="0">
                <a:ea typeface="华文新魏" pitchFamily="2" charset="-12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阶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方阵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使得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>
                <a:ea typeface="华文新魏" pitchFamily="2" charset="-122"/>
              </a:rPr>
              <a:t>                               AB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BA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则称</a:t>
            </a:r>
            <a:r>
              <a:rPr lang="zh-CN" altLang="en-US" sz="9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是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可逆</a:t>
            </a:r>
            <a:r>
              <a:rPr lang="zh-CN" altLang="en-US" sz="2800" dirty="0">
                <a:ea typeface="华文新魏" pitchFamily="2" charset="-122"/>
              </a:rPr>
              <a:t>的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或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非奇异</a:t>
            </a:r>
            <a:r>
              <a:rPr lang="zh-CN" altLang="en-US" sz="2800" dirty="0">
                <a:ea typeface="华文新魏" pitchFamily="2" charset="-122"/>
              </a:rPr>
              <a:t>的</a:t>
            </a:r>
            <a:r>
              <a:rPr lang="en-US" altLang="zh-CN" sz="2800" dirty="0">
                <a:ea typeface="华文新魏" pitchFamily="2" charset="-122"/>
              </a:rPr>
              <a:t>,</a:t>
            </a:r>
            <a:r>
              <a:rPr lang="zh-CN" altLang="en-US" sz="2800" dirty="0">
                <a:ea typeface="华文新魏" pitchFamily="2" charset="-122"/>
              </a:rPr>
              <a:t>并称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</a:rPr>
              <a:t>是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的一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个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逆矩阵</a:t>
            </a:r>
            <a:r>
              <a:rPr lang="en-US" altLang="zh-CN" sz="2800" dirty="0">
                <a:ea typeface="华文新魏" pitchFamily="2" charset="-122"/>
              </a:rPr>
              <a:t>. 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不可逆的矩阵</a:t>
            </a:r>
            <a:r>
              <a:rPr lang="zh-CN" altLang="en-US" sz="2800" dirty="0">
                <a:ea typeface="华文新魏" pitchFamily="2" charset="-122"/>
              </a:rPr>
              <a:t>称为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奇异矩阵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ts val="600"/>
              </a:spcBef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注</a:t>
            </a:r>
            <a:r>
              <a:rPr lang="zh-CN" altLang="en-US" sz="2800" dirty="0">
                <a:ea typeface="华文新魏" pitchFamily="2" charset="-122"/>
              </a:rPr>
              <a:t> 若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是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</a:rPr>
              <a:t>的逆矩阵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</a:rPr>
              <a:t>也是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的逆矩阵</a:t>
            </a:r>
            <a:r>
              <a:rPr lang="en-US" altLang="zh-CN" sz="2800" dirty="0"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此时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我们称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与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互为</a:t>
            </a:r>
            <a:r>
              <a:rPr lang="zh-CN" altLang="en-US" sz="2800" dirty="0">
                <a:ea typeface="华文新魏" pitchFamily="2" charset="-122"/>
              </a:rPr>
              <a:t>逆矩阵</a:t>
            </a:r>
            <a:r>
              <a:rPr lang="en-US" altLang="zh-CN" sz="2800" dirty="0">
                <a:ea typeface="华文新魏" pitchFamily="2" charset="-122"/>
              </a:rPr>
              <a:t>.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34734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例</a:t>
            </a:r>
            <a:r>
              <a:rPr lang="en-US" altLang="zh-CN" sz="2800">
                <a:ea typeface="黑体" pitchFamily="49" charset="-122"/>
              </a:rPr>
              <a:t>2.2.1</a:t>
            </a:r>
            <a:r>
              <a:rPr lang="en-US" altLang="zh-CN" sz="2800">
                <a:ea typeface="华文新魏" pitchFamily="2" charset="-122"/>
              </a:rPr>
              <a:t> </a:t>
            </a:r>
            <a:r>
              <a:rPr lang="zh-CN" altLang="en-US" sz="2800">
                <a:ea typeface="华文新魏" pitchFamily="2" charset="-122"/>
              </a:rPr>
              <a:t>证明矩阵</a:t>
            </a:r>
            <a:endParaRPr lang="en-US" altLang="zh-CN" sz="2800">
              <a:ea typeface="华文新魏" pitchFamily="2" charset="-122"/>
              <a:sym typeface="Symbol" pitchFamily="18" charset="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71550" y="2852738"/>
            <a:ext cx="135096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不可逆</a:t>
            </a:r>
            <a:r>
              <a:rPr lang="en-US" altLang="zh-CN" sz="2800">
                <a:ea typeface="华文新魏" pitchFamily="2" charset="-122"/>
              </a:rPr>
              <a:t>.</a:t>
            </a:r>
            <a:endParaRPr lang="en-US" altLang="zh-CN" sz="2800">
              <a:ea typeface="华文新魏" pitchFamily="2" charset="-122"/>
              <a:sym typeface="Symbol" pitchFamily="18" charset="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695700" y="1773238"/>
          <a:ext cx="15970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2" name="Equation" r:id="rId4" imgW="787058" imgH="495085" progId="Equation.DSMT4">
                  <p:embed/>
                </p:oleObj>
              </mc:Choice>
              <mc:Fallback>
                <p:oleObj name="Equation" r:id="rId4" imgW="787058" imgH="495085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1773238"/>
                        <a:ext cx="159702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971550" y="3573463"/>
            <a:ext cx="7545388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注</a:t>
            </a:r>
            <a:r>
              <a:rPr lang="en-US" altLang="zh-CN" sz="2800">
                <a:ea typeface="华文新魏" pitchFamily="2" charset="-122"/>
              </a:rPr>
              <a:t> </a:t>
            </a:r>
            <a:r>
              <a:rPr lang="zh-CN" altLang="en-US" sz="2800">
                <a:ea typeface="华文新魏" pitchFamily="2" charset="-122"/>
              </a:rPr>
              <a:t>矩阵非零不能成为矩阵可逆的充分条件</a:t>
            </a:r>
            <a:r>
              <a:rPr lang="en-US" altLang="zh-CN" sz="2800">
                <a:ea typeface="华文新魏" pitchFamily="2" charset="-122"/>
              </a:rPr>
              <a:t>.</a:t>
            </a:r>
            <a:endParaRPr lang="en-US" altLang="zh-CN" sz="2800"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64166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例</a:t>
            </a:r>
            <a:r>
              <a:rPr lang="en-US" altLang="zh-CN" sz="2800" dirty="0">
                <a:ea typeface="黑体" pitchFamily="49" charset="-122"/>
              </a:rPr>
              <a:t>2.2.2</a:t>
            </a:r>
            <a:r>
              <a:rPr lang="en-US" altLang="zh-CN" sz="2800" dirty="0">
                <a:ea typeface="华文新魏" pitchFamily="2" charset="-122"/>
              </a:rPr>
              <a:t> </a:t>
            </a:r>
            <a:r>
              <a:rPr lang="zh-CN" altLang="en-US" sz="2800" dirty="0">
                <a:ea typeface="华文新魏" pitchFamily="2" charset="-122"/>
              </a:rPr>
              <a:t>验证下列两矩阵互为逆矩阵</a:t>
            </a:r>
            <a:r>
              <a:rPr lang="en-US" altLang="zh-CN" sz="2800" dirty="0">
                <a:ea typeface="华文新魏" pitchFamily="2" charset="-122"/>
              </a:rPr>
              <a:t>: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700338" y="1989138"/>
          <a:ext cx="20859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6" name="Equation" r:id="rId4" imgW="1028254" imgH="495085" progId="Equation.DSMT4">
                  <p:embed/>
                </p:oleObj>
              </mc:Choice>
              <mc:Fallback>
                <p:oleObj name="Equation" r:id="rId4" imgW="1028254" imgH="495085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989138"/>
                        <a:ext cx="20859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852988" y="1770063"/>
          <a:ext cx="2239962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7" name="Equation" r:id="rId6" imgW="1104900" imgH="698500" progId="Equation.DSMT4">
                  <p:embed/>
                </p:oleObj>
              </mc:Choice>
              <mc:Fallback>
                <p:oleObj name="Equation" r:id="rId6" imgW="1104900" imgH="6985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2988" y="1770063"/>
                        <a:ext cx="2239962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971500" y="3501400"/>
            <a:ext cx="7774885" cy="12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 smtClean="0">
                <a:ea typeface="黑体" pitchFamily="49" charset="-122"/>
              </a:rPr>
              <a:t>注</a:t>
            </a:r>
            <a:r>
              <a:rPr lang="en-US" altLang="zh-CN" sz="2800" dirty="0" smtClean="0">
                <a:ea typeface="华文新魏" pitchFamily="2" charset="-122"/>
              </a:rPr>
              <a:t> </a:t>
            </a:r>
            <a:r>
              <a:rPr lang="zh-CN" altLang="en-US" sz="2800" dirty="0" smtClean="0">
                <a:ea typeface="华文新魏" pitchFamily="2" charset="-122"/>
              </a:rPr>
              <a:t>用定义验证矩阵</a:t>
            </a:r>
            <a:r>
              <a:rPr lang="en-US" altLang="zh-CN" sz="2800" b="1" i="1" dirty="0" smtClean="0">
                <a:ea typeface="华文新魏" pitchFamily="2" charset="-122"/>
              </a:rPr>
              <a:t>A</a:t>
            </a:r>
            <a:r>
              <a:rPr lang="en-US" altLang="zh-CN" sz="2800" dirty="0" smtClean="0">
                <a:ea typeface="华文新魏" pitchFamily="2" charset="-122"/>
              </a:rPr>
              <a:t>, </a:t>
            </a:r>
            <a:r>
              <a:rPr lang="en-US" altLang="zh-CN" sz="2800" b="1" i="1" dirty="0" smtClean="0">
                <a:ea typeface="华文新魏" pitchFamily="2" charset="-122"/>
              </a:rPr>
              <a:t>B</a:t>
            </a:r>
            <a:r>
              <a:rPr lang="zh-CN" altLang="en-US" sz="2800" dirty="0" smtClean="0">
                <a:ea typeface="华文新魏" pitchFamily="2" charset="-122"/>
              </a:rPr>
              <a:t>互为逆矩阵</a:t>
            </a:r>
            <a:r>
              <a:rPr lang="zh-CN" altLang="en-US" sz="2800" dirty="0" smtClean="0">
                <a:latin typeface="华文琥珀" pitchFamily="2" charset="-122"/>
                <a:ea typeface="华文琥珀" pitchFamily="2" charset="-122"/>
              </a:rPr>
              <a:t>必须</a:t>
            </a:r>
            <a:r>
              <a:rPr lang="zh-CN" altLang="en-US" sz="2800" dirty="0" smtClean="0">
                <a:ea typeface="华文新魏" pitchFamily="2" charset="-122"/>
              </a:rPr>
              <a:t>验证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 smtClean="0">
                <a:ea typeface="华文新魏" pitchFamily="2" charset="-122"/>
              </a:rPr>
              <a:t>                               AB</a:t>
            </a:r>
            <a:r>
              <a:rPr lang="en-US" altLang="zh-CN" sz="14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</a:rPr>
              <a:t>BA</a:t>
            </a:r>
            <a:r>
              <a:rPr lang="en-US" altLang="zh-CN" sz="1400" b="1" i="1" dirty="0" smtClean="0">
                <a:ea typeface="华文新魏" pitchFamily="2" charset="-122"/>
              </a:rPr>
              <a:t> 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 smtClean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smtClean="0">
                <a:ea typeface="华文新魏" pitchFamily="2" charset="-122"/>
              </a:rPr>
              <a:t>I</a:t>
            </a:r>
            <a:r>
              <a:rPr lang="en-US" altLang="zh-CN" sz="2800" dirty="0" smtClean="0">
                <a:ea typeface="华文新魏" pitchFamily="2" charset="-122"/>
              </a:rPr>
              <a:t>.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28114" y="2420860"/>
            <a:ext cx="7532426" cy="62692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441461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黑体" pitchFamily="49" charset="-122"/>
              </a:rPr>
              <a:t>        二、逆矩阵的</a:t>
            </a:r>
            <a:r>
              <a:rPr lang="zh-CN" altLang="en-US" sz="2800" dirty="0" smtClean="0">
                <a:ea typeface="黑体" pitchFamily="49" charset="-122"/>
              </a:rPr>
              <a:t>性质</a:t>
            </a:r>
            <a:endParaRPr lang="en-US" altLang="zh-CN" sz="2800" dirty="0" smtClean="0">
              <a:ea typeface="黑体" pitchFamily="49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ea typeface="华文新魏" pitchFamily="2" charset="-122"/>
              </a:rPr>
              <a:t>        1. </a:t>
            </a:r>
            <a:r>
              <a:rPr lang="zh-CN" altLang="en-US" sz="2800" dirty="0" smtClean="0">
                <a:ea typeface="黑体" pitchFamily="49" charset="-122"/>
              </a:rPr>
              <a:t>逆矩阵的唯一性</a:t>
            </a:r>
            <a:endParaRPr lang="en-US" altLang="zh-CN" sz="2800" dirty="0">
              <a:ea typeface="黑体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ts val="1800"/>
              </a:spcBef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定理</a:t>
            </a:r>
            <a:r>
              <a:rPr lang="en-US" altLang="zh-CN" sz="2800" dirty="0">
                <a:ea typeface="黑体" pitchFamily="49" charset="-122"/>
              </a:rPr>
              <a:t>2.2.1 </a:t>
            </a:r>
            <a:r>
              <a:rPr lang="zh-CN" altLang="en-US" sz="2800" dirty="0">
                <a:ea typeface="华文新魏" pitchFamily="2" charset="-122"/>
              </a:rPr>
              <a:t>若方阵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可逆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则其逆矩阵唯一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注</a:t>
            </a:r>
            <a:r>
              <a:rPr lang="zh-CN" altLang="en-US" sz="2800" dirty="0">
                <a:ea typeface="华文新魏" pitchFamily="2" charset="-122"/>
              </a:rPr>
              <a:t> 记可逆矩阵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的唯一逆矩阵为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dirty="0">
                <a:ea typeface="华文新魏" pitchFamily="2" charset="-122"/>
              </a:rPr>
              <a:t>. </a:t>
            </a:r>
            <a:r>
              <a:rPr lang="zh-CN" altLang="en-US" sz="2800" dirty="0">
                <a:ea typeface="华文新魏" pitchFamily="2" charset="-122"/>
              </a:rPr>
              <a:t>显然</a:t>
            </a:r>
            <a:r>
              <a:rPr lang="en-US" altLang="zh-CN" sz="2800" dirty="0"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                        (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928114" y="1752634"/>
            <a:ext cx="7460416" cy="170707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4134465" cy="5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黑体" pitchFamily="49" charset="-122"/>
              </a:rPr>
              <a:t>        </a:t>
            </a:r>
            <a:r>
              <a:rPr lang="en-US" altLang="zh-CN" sz="2800" dirty="0" smtClean="0">
                <a:ea typeface="黑体" pitchFamily="49" charset="-122"/>
              </a:rPr>
              <a:t>2. </a:t>
            </a:r>
            <a:r>
              <a:rPr lang="zh-CN" altLang="en-US" sz="2800" dirty="0" smtClean="0">
                <a:ea typeface="黑体" pitchFamily="49" charset="-122"/>
              </a:rPr>
              <a:t>逆</a:t>
            </a:r>
            <a:r>
              <a:rPr lang="zh-CN" altLang="en-US" sz="2800" dirty="0">
                <a:ea typeface="黑体" pitchFamily="49" charset="-122"/>
              </a:rPr>
              <a:t>矩阵</a:t>
            </a:r>
            <a:r>
              <a:rPr lang="zh-CN" altLang="en-US" sz="2800" dirty="0" smtClean="0">
                <a:ea typeface="黑体" pitchFamily="49" charset="-122"/>
              </a:rPr>
              <a:t>的运算性质</a:t>
            </a:r>
            <a:endParaRPr lang="en-US" altLang="zh-CN" sz="2800" dirty="0">
              <a:ea typeface="华文新魏" pitchFamily="2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71550" y="1700760"/>
            <a:ext cx="7297738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性质</a:t>
            </a:r>
            <a:r>
              <a:rPr lang="en-US" altLang="zh-CN" sz="2800" dirty="0">
                <a:ea typeface="黑体" pitchFamily="49" charset="-122"/>
              </a:rPr>
              <a:t>2.2.1 </a:t>
            </a:r>
            <a:r>
              <a:rPr lang="zh-CN" altLang="en-US" sz="2800" dirty="0">
                <a:ea typeface="华文新魏" pitchFamily="2" charset="-122"/>
              </a:rPr>
              <a:t>若</a:t>
            </a:r>
            <a:r>
              <a:rPr lang="en-US" altLang="zh-CN" sz="2800" i="1" dirty="0">
                <a:ea typeface="华文新魏" pitchFamily="2" charset="-12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阶方阵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可逆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则其转置矩阵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也可逆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并且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                     (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30000" dirty="0">
                <a:ea typeface="华文新魏" pitchFamily="2" charset="-122"/>
              </a:rPr>
              <a:t>T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en-US" altLang="zh-CN" sz="2800" baseline="30000" dirty="0">
                <a:ea typeface="华文新魏" pitchFamily="2" charset="-122"/>
              </a:rPr>
              <a:t>T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8114" y="1340710"/>
            <a:ext cx="7748456" cy="1728240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309688"/>
            <a:ext cx="7907934" cy="4134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性质</a:t>
            </a:r>
            <a:r>
              <a:rPr lang="en-US" altLang="zh-CN" sz="2800" dirty="0">
                <a:ea typeface="黑体" pitchFamily="49" charset="-122"/>
              </a:rPr>
              <a:t>2.2.3 </a:t>
            </a:r>
            <a:r>
              <a:rPr lang="zh-CN" altLang="en-US" sz="2800" dirty="0">
                <a:ea typeface="华文新魏" pitchFamily="2" charset="-122"/>
              </a:rPr>
              <a:t>若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与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</a:rPr>
              <a:t>均为</a:t>
            </a:r>
            <a:r>
              <a:rPr lang="en-US" altLang="zh-CN" sz="2800" i="1" dirty="0">
                <a:ea typeface="华文新魏" pitchFamily="2" charset="-12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阶可逆矩阵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</a:t>
            </a:r>
            <a:r>
              <a:rPr lang="en-US" altLang="zh-CN" sz="2800" b="1" i="1" dirty="0">
                <a:ea typeface="华文新魏" pitchFamily="2" charset="-122"/>
              </a:rPr>
              <a:t>AB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也可逆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且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                       (</a:t>
            </a:r>
            <a:r>
              <a:rPr lang="en-US" altLang="zh-CN" sz="2800" b="1" i="1" dirty="0">
                <a:ea typeface="华文新魏" pitchFamily="2" charset="-122"/>
              </a:rPr>
              <a:t>AB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注</a:t>
            </a:r>
            <a:r>
              <a:rPr lang="zh-CN" altLang="en-US" sz="2800" dirty="0">
                <a:ea typeface="华文新魏" pitchFamily="2" charset="-122"/>
              </a:rPr>
              <a:t> 性质</a:t>
            </a:r>
            <a:r>
              <a:rPr lang="en-US" altLang="zh-CN" sz="2800" dirty="0">
                <a:ea typeface="华文新魏" pitchFamily="2" charset="-122"/>
              </a:rPr>
              <a:t>2.2.3</a:t>
            </a:r>
            <a:r>
              <a:rPr lang="zh-CN" altLang="en-US" sz="2800" dirty="0">
                <a:ea typeface="华文新魏" pitchFamily="2" charset="-122"/>
              </a:rPr>
              <a:t>可推广到有限多个矩阵的情形</a:t>
            </a:r>
            <a:r>
              <a:rPr lang="en-US" altLang="zh-CN" sz="2800" dirty="0">
                <a:ea typeface="华文新魏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华文新魏" pitchFamily="2" charset="-122"/>
              </a:rPr>
              <a:t>若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-25000" dirty="0">
                <a:ea typeface="华文新魏" pitchFamily="2" charset="-122"/>
              </a:rPr>
              <a:t>2</a:t>
            </a:r>
            <a:r>
              <a:rPr lang="en-US" altLang="zh-CN" sz="2800" dirty="0">
                <a:ea typeface="华文新魏" pitchFamily="2" charset="-122"/>
              </a:rPr>
              <a:t>,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k</a:t>
            </a:r>
            <a:r>
              <a:rPr lang="zh-CN" altLang="en-US" sz="2800" dirty="0">
                <a:ea typeface="华文新魏" pitchFamily="2" charset="-122"/>
              </a:rPr>
              <a:t>均为</a:t>
            </a:r>
            <a:r>
              <a:rPr lang="en-US" altLang="zh-CN" sz="2800" i="1" dirty="0">
                <a:ea typeface="华文新魏" pitchFamily="2" charset="-122"/>
              </a:rPr>
              <a:t>n</a:t>
            </a:r>
            <a:r>
              <a:rPr lang="zh-CN" altLang="en-US" sz="2800" dirty="0">
                <a:ea typeface="华文新魏" pitchFamily="2" charset="-122"/>
              </a:rPr>
              <a:t>阶可逆矩阵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-25000" dirty="0">
                <a:ea typeface="华文新魏" pitchFamily="2" charset="-122"/>
              </a:rPr>
              <a:t>2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i="1" baseline="-25000" dirty="0">
                <a:ea typeface="华文新魏" pitchFamily="2" charset="-122"/>
              </a:rPr>
              <a:t>k</a:t>
            </a:r>
            <a:r>
              <a:rPr lang="zh-CN" altLang="en-US" sz="2800" dirty="0">
                <a:ea typeface="华文新魏" pitchFamily="2" charset="-122"/>
              </a:rPr>
              <a:t> </a:t>
            </a:r>
            <a:endParaRPr lang="en-US" altLang="zh-CN" sz="2800" b="1" i="1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也可逆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且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      (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-25000" dirty="0">
                <a:ea typeface="华文新魏" pitchFamily="2" charset="-122"/>
              </a:rPr>
              <a:t>2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i="1" baseline="-25000" dirty="0">
                <a:ea typeface="华文新魏" pitchFamily="2" charset="-122"/>
              </a:rPr>
              <a:t>k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err="1">
                <a:ea typeface="华文新魏" pitchFamily="2" charset="-122"/>
              </a:rPr>
              <a:t>A</a:t>
            </a:r>
            <a:r>
              <a:rPr lang="en-US" altLang="zh-CN" sz="2800" i="1" baseline="-25000" dirty="0" err="1">
                <a:ea typeface="华文新魏" pitchFamily="2" charset="-122"/>
              </a:rPr>
              <a:t>k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baseline="-250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i="1" baseline="-25000" dirty="0">
                <a:ea typeface="华文新魏" pitchFamily="2" charset="-122"/>
              </a:rPr>
              <a:t>k</a:t>
            </a:r>
            <a:r>
              <a:rPr lang="en-US" altLang="zh-CN" sz="2800" baseline="-25000" dirty="0">
                <a:ea typeface="华文新魏" pitchFamily="2" charset="-122"/>
                <a:sym typeface="Symbol" pitchFamily="18" charset="2"/>
              </a:rPr>
              <a:t>1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-25000" dirty="0">
                <a:ea typeface="华文新魏" pitchFamily="2" charset="-122"/>
              </a:rPr>
              <a:t>2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dirty="0">
                <a:ea typeface="华文新魏" pitchFamily="2" charset="-122"/>
              </a:rPr>
              <a:t>.</a:t>
            </a:r>
            <a:endParaRPr lang="zh-CN" altLang="en-US" sz="2800" dirty="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4683125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例</a:t>
            </a:r>
            <a:r>
              <a:rPr lang="en-US" altLang="zh-CN" sz="2800">
                <a:ea typeface="华文新魏" pitchFamily="2" charset="-122"/>
              </a:rPr>
              <a:t> </a:t>
            </a:r>
            <a:r>
              <a:rPr lang="zh-CN" altLang="en-US" sz="2800">
                <a:ea typeface="华文新魏" pitchFamily="2" charset="-122"/>
              </a:rPr>
              <a:t>求解如下线性方程组</a:t>
            </a:r>
            <a:r>
              <a:rPr lang="en-US" altLang="zh-CN" sz="2800">
                <a:ea typeface="华文新魏" pitchFamily="2" charset="-122"/>
              </a:rPr>
              <a:t>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659063" y="1700213"/>
          <a:ext cx="4217987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0" name="Equation" r:id="rId4" imgW="1981200" imgH="749300" progId="Equation.DSMT4">
                  <p:embed/>
                </p:oleObj>
              </mc:Choice>
              <mc:Fallback>
                <p:oleObj name="Equation" r:id="rId4" imgW="1981200" imgH="7493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1700213"/>
                        <a:ext cx="4217987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843213" y="3573463"/>
          <a:ext cx="356870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1" name="Equation" r:id="rId6" imgW="1676400" imgH="749300" progId="Equation.DSMT4">
                  <p:embed/>
                </p:oleObj>
              </mc:Choice>
              <mc:Fallback>
                <p:oleObj name="Equation" r:id="rId6" imgW="1676400" imgH="7493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573463"/>
                        <a:ext cx="356870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399088" y="3679825"/>
          <a:ext cx="612775" cy="1433513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1433513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28" marB="45728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28" marB="45728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2465388" y="5265738"/>
          <a:ext cx="4325937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2" name="Equation" r:id="rId8" imgW="2032000" imgH="749300" progId="Equation.DSMT4">
                  <p:embed/>
                </p:oleObj>
              </mc:Choice>
              <mc:Fallback>
                <p:oleObj name="Equation" r:id="rId8" imgW="2032000" imgH="74930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5265738"/>
                        <a:ext cx="4325937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399088" y="5373688"/>
          <a:ext cx="612775" cy="1433512"/>
        </p:xfrm>
        <a:graphic>
          <a:graphicData uri="http://schemas.openxmlformats.org/drawingml/2006/table">
            <a:tbl>
              <a:tblPr firstRow="1" bandRow="1"/>
              <a:tblGrid>
                <a:gridCol w="306680"/>
                <a:gridCol w="306095"/>
              </a:tblGrid>
              <a:tr h="1433512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28" marB="45728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75" marR="91475" marT="45728" marB="45728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8114" y="1289864"/>
            <a:ext cx="7676446" cy="177908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309688"/>
            <a:ext cx="7616825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        </a:t>
            </a:r>
            <a:r>
              <a:rPr lang="zh-CN" altLang="en-US" sz="2800">
                <a:solidFill>
                  <a:srgbClr val="000000"/>
                </a:solidFill>
                <a:ea typeface="黑体" pitchFamily="49" charset="-122"/>
              </a:rPr>
              <a:t>性质</a:t>
            </a:r>
            <a:r>
              <a:rPr lang="en-US" altLang="zh-CN" sz="2800">
                <a:solidFill>
                  <a:srgbClr val="000000"/>
                </a:solidFill>
                <a:ea typeface="黑体" pitchFamily="49" charset="-122"/>
              </a:rPr>
              <a:t>2.2.4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若</a:t>
            </a:r>
            <a:r>
              <a:rPr lang="zh-CN" altLang="en-US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为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n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阶可逆矩阵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为非零常数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则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可逆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>
                <a:solidFill>
                  <a:srgbClr val="000000"/>
                </a:solidFill>
                <a:ea typeface="华文新魏" pitchFamily="2" charset="-122"/>
              </a:rPr>
              <a:t>且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                               (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)</a:t>
            </a:r>
            <a:r>
              <a:rPr lang="zh-CN" altLang="en-US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i="1">
                <a:solidFill>
                  <a:srgbClr val="000000"/>
                </a:solidFill>
                <a:ea typeface="华文新魏" pitchFamily="2" charset="-122"/>
              </a:rPr>
              <a:t>k</a:t>
            </a:r>
            <a:r>
              <a:rPr lang="zh-CN" altLang="en-US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zh-CN" altLang="en-US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.</a:t>
            </a:r>
            <a:endParaRPr lang="zh-CN" altLang="en-US" sz="2800">
              <a:solidFill>
                <a:srgbClr val="000000"/>
              </a:solidFill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71500" y="1073834"/>
            <a:ext cx="7777080" cy="177908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757252" cy="243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性质</a:t>
            </a:r>
            <a:r>
              <a:rPr lang="en-US" altLang="zh-CN" sz="2800" dirty="0">
                <a:ea typeface="黑体" pitchFamily="49" charset="-122"/>
              </a:rPr>
              <a:t>2.2.2 </a:t>
            </a:r>
            <a:r>
              <a:rPr lang="zh-CN" altLang="en-US" sz="2800" dirty="0">
                <a:ea typeface="华文新魏" pitchFamily="2" charset="-122"/>
              </a:rPr>
              <a:t>设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C</a:t>
            </a:r>
            <a:r>
              <a:rPr lang="zh-CN" altLang="en-US" sz="2800" dirty="0">
                <a:ea typeface="华文新魏" pitchFamily="2" charset="-122"/>
              </a:rPr>
              <a:t>为三个矩阵</a:t>
            </a:r>
            <a:r>
              <a:rPr lang="en-US" altLang="zh-CN" sz="2800" dirty="0">
                <a:ea typeface="华文新魏" pitchFamily="2" charset="-122"/>
              </a:rPr>
              <a:t>.</a:t>
            </a:r>
            <a:endParaRPr lang="zh-CN" altLang="en-US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黑体" pitchFamily="49" charset="-122"/>
              </a:rPr>
              <a:t>        (1) </a:t>
            </a:r>
            <a:r>
              <a:rPr lang="zh-CN" altLang="en-US" sz="2800" dirty="0">
                <a:ea typeface="华文新魏" pitchFamily="2" charset="-122"/>
              </a:rPr>
              <a:t>若</a:t>
            </a:r>
            <a:r>
              <a:rPr lang="en-US" altLang="zh-CN" sz="2800" b="1" i="1" dirty="0">
                <a:ea typeface="华文新魏" pitchFamily="2" charset="-122"/>
              </a:rPr>
              <a:t>AB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O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zh-CN" altLang="en-US" sz="2800" dirty="0">
                <a:ea typeface="华文新魏" pitchFamily="2" charset="-122"/>
              </a:rPr>
              <a:t>或</a:t>
            </a:r>
            <a:r>
              <a:rPr lang="en-US" altLang="zh-CN" sz="2800" b="1" i="1" dirty="0">
                <a:ea typeface="华文新魏" pitchFamily="2" charset="-122"/>
              </a:rPr>
              <a:t>BA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O</a:t>
            </a:r>
            <a:r>
              <a:rPr lang="en-US" altLang="zh-CN" sz="2800" dirty="0">
                <a:ea typeface="华文新魏" pitchFamily="2" charset="-122"/>
              </a:rPr>
              <a:t>), </a:t>
            </a:r>
            <a:r>
              <a:rPr lang="zh-CN" altLang="en-US" sz="2800" dirty="0">
                <a:ea typeface="华文新魏" pitchFamily="2" charset="-122"/>
              </a:rPr>
              <a:t>且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可逆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O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(2) </a:t>
            </a:r>
            <a:r>
              <a:rPr lang="zh-CN" altLang="en-US" sz="2800" dirty="0">
                <a:ea typeface="华文新魏" pitchFamily="2" charset="-122"/>
              </a:rPr>
              <a:t>若</a:t>
            </a:r>
            <a:r>
              <a:rPr lang="en-US" altLang="zh-CN" sz="2800" b="1" i="1" dirty="0">
                <a:ea typeface="华文新魏" pitchFamily="2" charset="-122"/>
              </a:rPr>
              <a:t>AB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AC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zh-CN" altLang="en-US" sz="2800" dirty="0">
                <a:ea typeface="华文新魏" pitchFamily="2" charset="-122"/>
              </a:rPr>
              <a:t>或</a:t>
            </a:r>
            <a:r>
              <a:rPr lang="en-US" altLang="zh-CN" sz="2800" b="1" i="1" dirty="0">
                <a:ea typeface="华文新魏" pitchFamily="2" charset="-122"/>
              </a:rPr>
              <a:t>BA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CA</a:t>
            </a:r>
            <a:r>
              <a:rPr lang="en-US" altLang="zh-CN" sz="2800" dirty="0">
                <a:ea typeface="华文新魏" pitchFamily="2" charset="-122"/>
              </a:rPr>
              <a:t>), </a:t>
            </a:r>
            <a:r>
              <a:rPr lang="zh-CN" altLang="en-US" sz="2800" dirty="0">
                <a:ea typeface="华文新魏" pitchFamily="2" charset="-122"/>
              </a:rPr>
              <a:t>且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可逆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C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注</a:t>
            </a:r>
            <a:r>
              <a:rPr lang="zh-CN" altLang="en-US" sz="2800" dirty="0">
                <a:ea typeface="华文新魏" pitchFamily="2" charset="-122"/>
              </a:rPr>
              <a:t> 性质</a:t>
            </a:r>
            <a:r>
              <a:rPr lang="en-US" altLang="zh-CN" sz="2800" dirty="0">
                <a:ea typeface="华文新魏" pitchFamily="2" charset="-122"/>
              </a:rPr>
              <a:t>2.2.2</a:t>
            </a:r>
            <a:r>
              <a:rPr lang="zh-CN" altLang="en-US" sz="2800" dirty="0">
                <a:ea typeface="华文新魏" pitchFamily="2" charset="-122"/>
              </a:rPr>
              <a:t>相当于矩阵乘法的“消去率”</a:t>
            </a:r>
            <a:r>
              <a:rPr lang="en-US" altLang="zh-CN" sz="2800" dirty="0">
                <a:ea typeface="华文新魏" pitchFamily="2" charset="-122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981075"/>
            <a:ext cx="2406650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        三、例子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例</a:t>
            </a:r>
            <a:r>
              <a:rPr lang="en-US" altLang="zh-CN" sz="2800">
                <a:ea typeface="黑体" pitchFamily="49" charset="-122"/>
              </a:rPr>
              <a:t>2.2.3 </a:t>
            </a:r>
            <a:r>
              <a:rPr lang="zh-CN" altLang="en-US" sz="2800">
                <a:ea typeface="华文新魏" pitchFamily="2" charset="-122"/>
              </a:rPr>
              <a:t>设</a:t>
            </a:r>
            <a:endParaRPr lang="en-US" altLang="zh-CN" sz="2800">
              <a:ea typeface="华文新魏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71550" y="4097338"/>
            <a:ext cx="47402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其中</a:t>
            </a:r>
            <a:r>
              <a:rPr lang="en-US" altLang="zh-CN" sz="2800" i="1">
                <a:ea typeface="华文新魏" pitchFamily="2" charset="-122"/>
              </a:rPr>
              <a:t>d</a:t>
            </a:r>
            <a:r>
              <a:rPr lang="en-US" altLang="zh-CN" sz="2800" i="1" baseline="-25000">
                <a:ea typeface="华文新魏" pitchFamily="2" charset="-122"/>
              </a:rPr>
              <a:t>i</a:t>
            </a:r>
            <a:r>
              <a:rPr lang="en-US" altLang="zh-CN" sz="1200" i="1" baseline="-25000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</a:t>
            </a:r>
            <a:r>
              <a:rPr lang="en-US" altLang="zh-CN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0, </a:t>
            </a:r>
            <a:r>
              <a:rPr lang="en-US" altLang="zh-CN" sz="2800" i="1">
                <a:ea typeface="华文新魏" pitchFamily="2" charset="-122"/>
                <a:sym typeface="Symbol" pitchFamily="18" charset="2"/>
              </a:rPr>
              <a:t>i</a:t>
            </a:r>
            <a:r>
              <a:rPr lang="en-US" altLang="zh-CN" i="1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1, 2, </a:t>
            </a:r>
            <a:r>
              <a:rPr lang="en-US" altLang="zh-CN" sz="2800">
                <a:ea typeface="华文新魏" pitchFamily="2" charset="-122"/>
                <a:sym typeface="MT Extra" pitchFamily="18" charset="2"/>
              </a:rPr>
              <a:t>, </a:t>
            </a:r>
            <a:r>
              <a:rPr lang="en-US" altLang="zh-CN" sz="2800" i="1">
                <a:ea typeface="华文新魏" pitchFamily="2" charset="-122"/>
                <a:sym typeface="MT Extra" pitchFamily="18" charset="2"/>
              </a:rPr>
              <a:t>n</a:t>
            </a:r>
            <a:r>
              <a:rPr lang="en-US" altLang="zh-CN" sz="2800">
                <a:ea typeface="华文新魏" pitchFamily="2" charset="-122"/>
                <a:sym typeface="MT Extra" pitchFamily="18" charset="2"/>
              </a:rPr>
              <a:t>. </a:t>
            </a:r>
            <a:r>
              <a:rPr lang="zh-CN" altLang="en-US" sz="2800">
                <a:ea typeface="华文新魏" pitchFamily="2" charset="-122"/>
                <a:sym typeface="MT Extra" pitchFamily="18" charset="2"/>
              </a:rPr>
              <a:t>试验证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132138" y="2168525"/>
          <a:ext cx="295275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7" name="Equation" r:id="rId4" imgW="1586811" imgH="1002865" progId="Equation.DSMT4">
                  <p:embed/>
                </p:oleObj>
              </mc:Choice>
              <mc:Fallback>
                <p:oleObj name="Equation" r:id="rId4" imgW="1586811" imgH="1002865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168525"/>
                        <a:ext cx="2952750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836863" y="4724400"/>
          <a:ext cx="3535362" cy="206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8" name="Equation" r:id="rId6" imgW="1879600" imgH="1028700" progId="Equation.DSMT4">
                  <p:embed/>
                </p:oleObj>
              </mc:Choice>
              <mc:Fallback>
                <p:oleObj name="Equation" r:id="rId6" imgW="1879600" imgH="10287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4724400"/>
                        <a:ext cx="3535362" cy="206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981075"/>
            <a:ext cx="24066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例</a:t>
            </a:r>
            <a:r>
              <a:rPr lang="en-US" altLang="zh-CN" sz="2800">
                <a:ea typeface="黑体" pitchFamily="49" charset="-122"/>
              </a:rPr>
              <a:t>2.2.4 </a:t>
            </a:r>
            <a:r>
              <a:rPr lang="zh-CN" altLang="en-US" sz="2800">
                <a:ea typeface="华文新魏" pitchFamily="2" charset="-122"/>
              </a:rPr>
              <a:t>当</a:t>
            </a:r>
            <a:endParaRPr lang="en-US" altLang="zh-CN" sz="2800">
              <a:ea typeface="华文新魏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71550" y="3429000"/>
            <a:ext cx="6940550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是一</a:t>
            </a:r>
            <a:r>
              <a:rPr lang="en-US" altLang="zh-CN" sz="2800" i="1">
                <a:ea typeface="华文新魏" pitchFamily="2" charset="-122"/>
              </a:rPr>
              <a:t>n</a:t>
            </a:r>
            <a:r>
              <a:rPr lang="zh-CN" altLang="en-US" sz="2800">
                <a:ea typeface="华文新魏" pitchFamily="2" charset="-122"/>
              </a:rPr>
              <a:t>阶方阵又是一对角分块阵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并且每一个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>
                <a:ea typeface="华文新魏" pitchFamily="2" charset="-122"/>
              </a:rPr>
              <a:t>A</a:t>
            </a:r>
            <a:r>
              <a:rPr lang="en-US" altLang="zh-CN" sz="2800" i="1" baseline="-25000">
                <a:ea typeface="华文新魏" pitchFamily="2" charset="-122"/>
              </a:rPr>
              <a:t>i</a:t>
            </a:r>
            <a:r>
              <a:rPr lang="en-US" altLang="zh-CN" sz="1200" i="1" baseline="-25000">
                <a:ea typeface="华文新魏" pitchFamily="2" charset="-12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(</a:t>
            </a:r>
            <a:r>
              <a:rPr lang="en-US" altLang="zh-CN" sz="2800" i="1">
                <a:ea typeface="华文新魏" pitchFamily="2" charset="-122"/>
                <a:sym typeface="Symbol" pitchFamily="18" charset="2"/>
              </a:rPr>
              <a:t>i</a:t>
            </a:r>
            <a:r>
              <a:rPr lang="en-US" altLang="zh-CN" i="1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1, 2, </a:t>
            </a:r>
            <a:r>
              <a:rPr lang="en-US" altLang="zh-CN" sz="2800">
                <a:ea typeface="华文新魏" pitchFamily="2" charset="-122"/>
                <a:sym typeface="MT Extra" pitchFamily="18" charset="2"/>
              </a:rPr>
              <a:t>, </a:t>
            </a:r>
            <a:r>
              <a:rPr lang="en-US" altLang="zh-CN" sz="2800" i="1">
                <a:ea typeface="华文新魏" pitchFamily="2" charset="-122"/>
                <a:sym typeface="MT Extra" pitchFamily="18" charset="2"/>
              </a:rPr>
              <a:t>r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)</a:t>
            </a:r>
            <a:r>
              <a:rPr lang="zh-CN" altLang="en-US" sz="2800">
                <a:ea typeface="华文新魏" pitchFamily="2" charset="-122"/>
                <a:sym typeface="Symbol" pitchFamily="18" charset="2"/>
              </a:rPr>
              <a:t>均可逆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,</a:t>
            </a:r>
            <a:r>
              <a:rPr lang="en-US" altLang="zh-CN" sz="2800">
                <a:ea typeface="华文新魏" pitchFamily="2" charset="-122"/>
                <a:sym typeface="MT Extra" pitchFamily="18" charset="2"/>
              </a:rPr>
              <a:t> </a:t>
            </a:r>
            <a:r>
              <a:rPr lang="zh-CN" altLang="en-US" sz="2800">
                <a:ea typeface="华文新魏" pitchFamily="2" charset="-122"/>
                <a:sym typeface="MT Extra" pitchFamily="18" charset="2"/>
              </a:rPr>
              <a:t>则</a:t>
            </a:r>
            <a:r>
              <a:rPr lang="en-US" altLang="zh-CN" sz="2800" b="1" i="1">
                <a:ea typeface="华文新魏" pitchFamily="2" charset="-122"/>
                <a:sym typeface="MT Extra" pitchFamily="18" charset="2"/>
              </a:rPr>
              <a:t>A</a:t>
            </a:r>
            <a:r>
              <a:rPr lang="zh-CN" altLang="en-US" sz="2800">
                <a:ea typeface="华文新魏" pitchFamily="2" charset="-122"/>
                <a:sym typeface="MT Extra" pitchFamily="18" charset="2"/>
              </a:rPr>
              <a:t>可逆</a:t>
            </a:r>
            <a:r>
              <a:rPr lang="en-US" altLang="zh-CN" sz="2800">
                <a:ea typeface="华文新魏" pitchFamily="2" charset="-122"/>
                <a:sym typeface="MT Extra" pitchFamily="18" charset="2"/>
              </a:rPr>
              <a:t>, </a:t>
            </a:r>
            <a:r>
              <a:rPr lang="zh-CN" altLang="en-US" sz="2800">
                <a:ea typeface="华文新魏" pitchFamily="2" charset="-122"/>
                <a:sym typeface="MT Extra" pitchFamily="18" charset="2"/>
              </a:rPr>
              <a:t>且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144838" y="1484313"/>
          <a:ext cx="2867025" cy="198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1" name="Equation" r:id="rId4" imgW="1548728" imgH="1002865" progId="Equation.DSMT4">
                  <p:embed/>
                </p:oleObj>
              </mc:Choice>
              <mc:Fallback>
                <p:oleObj name="Equation" r:id="rId4" imgW="1548728" imgH="1002865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838" y="1484313"/>
                        <a:ext cx="2867025" cy="198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771775" y="4652963"/>
          <a:ext cx="3541713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2" name="Equation" r:id="rId6" imgW="1905000" imgH="1016000" progId="Equation.DSMT4">
                  <p:embed/>
                </p:oleObj>
              </mc:Choice>
              <mc:Fallback>
                <p:oleObj name="Equation" r:id="rId6" imgW="1905000" imgH="10160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652963"/>
                        <a:ext cx="3541713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979613" y="1557338"/>
            <a:ext cx="5840412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9900"/>
              </a:buClr>
              <a:buSzPct val="95000"/>
              <a:buChar char="•"/>
              <a:tabLst>
                <a:tab pos="892175" algn="l"/>
                <a:tab pos="981075" algn="l"/>
                <a:tab pos="1071563" algn="l"/>
              </a:tabLst>
              <a:defRPr sz="32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3D9F1F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800" b="1" i="1">
                <a:solidFill>
                  <a:srgbClr val="4055F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4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0667B0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892175" algn="l"/>
                <a:tab pos="981075" algn="l"/>
                <a:tab pos="1071563" algn="l"/>
              </a:tabLst>
              <a:defRPr sz="2000" b="1">
                <a:solidFill>
                  <a:srgbClr val="005E5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800" b="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关于逆矩阵有两个问题</a:t>
            </a:r>
            <a:r>
              <a:rPr lang="en-US" altLang="zh-CN" sz="2800" b="0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rgbClr val="000000"/>
                </a:solidFill>
                <a:latin typeface="+mj-lt"/>
                <a:ea typeface="华文新魏" panose="02010800040101010101" pitchFamily="2" charset="-122"/>
              </a:rPr>
              <a:t>1. </a:t>
            </a:r>
            <a:r>
              <a:rPr lang="zh-CN" altLang="en-US" sz="2800" b="0" dirty="0" smtClean="0">
                <a:solidFill>
                  <a:srgbClr val="000000"/>
                </a:solidFill>
                <a:latin typeface="+mj-lt"/>
                <a:ea typeface="华文新魏" panose="02010800040101010101" pitchFamily="2" charset="-122"/>
              </a:rPr>
              <a:t>如何判断</a:t>
            </a:r>
            <a:r>
              <a:rPr lang="en-US" altLang="zh-CN" sz="2800" b="0" i="1" dirty="0" smtClean="0">
                <a:solidFill>
                  <a:srgbClr val="000000"/>
                </a:solidFill>
                <a:latin typeface="+mj-lt"/>
                <a:ea typeface="华文新魏" panose="02010800040101010101" pitchFamily="2" charset="-122"/>
              </a:rPr>
              <a:t>n</a:t>
            </a:r>
            <a:r>
              <a:rPr lang="zh-CN" altLang="en-US" sz="2800" b="0" dirty="0" smtClean="0">
                <a:solidFill>
                  <a:srgbClr val="000000"/>
                </a:solidFill>
                <a:latin typeface="+mj-lt"/>
                <a:ea typeface="华文新魏" panose="02010800040101010101" pitchFamily="2" charset="-122"/>
              </a:rPr>
              <a:t>阶方阵可逆</a:t>
            </a:r>
            <a:r>
              <a:rPr lang="en-US" altLang="zh-CN" sz="2800" b="0" dirty="0" smtClean="0">
                <a:solidFill>
                  <a:srgbClr val="000000"/>
                </a:solidFill>
                <a:latin typeface="+mj-lt"/>
                <a:ea typeface="华文新魏" panose="02010800040101010101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800" b="0" dirty="0" smtClean="0">
                <a:solidFill>
                  <a:srgbClr val="000000"/>
                </a:solidFill>
                <a:latin typeface="+mj-lt"/>
                <a:ea typeface="华文新魏" panose="02010800040101010101" pitchFamily="2" charset="-122"/>
              </a:rPr>
              <a:t>2. </a:t>
            </a:r>
            <a:r>
              <a:rPr lang="zh-CN" altLang="en-US" sz="2800" b="0" dirty="0" smtClean="0">
                <a:solidFill>
                  <a:srgbClr val="000000"/>
                </a:solidFill>
                <a:latin typeface="+mj-lt"/>
                <a:ea typeface="华文新魏" panose="02010800040101010101" pitchFamily="2" charset="-122"/>
              </a:rPr>
              <a:t>对于可逆的矩阵</a:t>
            </a:r>
            <a:r>
              <a:rPr lang="en-US" altLang="zh-CN" sz="2800" b="0" dirty="0" smtClean="0">
                <a:solidFill>
                  <a:srgbClr val="000000"/>
                </a:solidFill>
                <a:latin typeface="+mj-lt"/>
                <a:ea typeface="华文新魏" panose="02010800040101010101" pitchFamily="2" charset="-122"/>
              </a:rPr>
              <a:t>, </a:t>
            </a:r>
            <a:r>
              <a:rPr lang="zh-CN" altLang="en-US" sz="2800" b="0" dirty="0" smtClean="0">
                <a:solidFill>
                  <a:srgbClr val="000000"/>
                </a:solidFill>
                <a:latin typeface="+mj-lt"/>
                <a:ea typeface="华文新魏" panose="02010800040101010101" pitchFamily="2" charset="-122"/>
              </a:rPr>
              <a:t>如何求其逆矩阵</a:t>
            </a:r>
            <a:r>
              <a:rPr lang="en-US" altLang="zh-CN" sz="2800" b="0" dirty="0" smtClean="0">
                <a:solidFill>
                  <a:srgbClr val="000000"/>
                </a:solidFill>
                <a:latin typeface="+mj-lt"/>
                <a:ea typeface="华文新魏" panose="02010800040101010101" pitchFamily="2" charset="-122"/>
              </a:rPr>
              <a:t>.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071813" y="188913"/>
            <a:ext cx="3228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0" lang="en-US" altLang="zh-CN" sz="4000" b="1" kern="0" smtClean="0">
                <a:solidFill>
                  <a:srgbClr val="0000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Times New Roman" panose="02020603050405020304" pitchFamily="18" charset="0"/>
              </a:rPr>
              <a:t>§</a:t>
            </a:r>
            <a:r>
              <a:rPr kumimoji="0" lang="en-US" altLang="zh-CN" sz="4000" b="1" kern="0" smtClean="0">
                <a:solidFill>
                  <a:srgbClr val="000000"/>
                </a:solidFill>
                <a:ea typeface="华文隶书" panose="02010800040101010101" pitchFamily="2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4000" b="1" kern="0" smtClean="0">
                <a:solidFill>
                  <a:srgbClr val="000000"/>
                </a:solidFill>
                <a:ea typeface="华文隶书" panose="02010800040101010101" pitchFamily="2" charset="-122"/>
                <a:cs typeface="Times New Roman" panose="02020603050405020304" pitchFamily="18" charset="0"/>
              </a:rPr>
              <a:t>逆 </a:t>
            </a:r>
            <a:r>
              <a:rPr kumimoji="0" lang="zh-CN" altLang="en-US" sz="4000" b="1" kern="0" smtClean="0">
                <a:solidFill>
                  <a:srgbClr val="0000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Times New Roman" panose="02020603050405020304" pitchFamily="18" charset="0"/>
              </a:rPr>
              <a:t>矩 阵</a:t>
            </a:r>
            <a:endParaRPr kumimoji="0" lang="zh-CN" altLang="en-US" sz="4000" b="1" kern="0" dirty="0" smtClean="0">
              <a:solidFill>
                <a:srgbClr val="000000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右箭头 3">
            <a:hlinkClick r:id="rId3" action="ppaction://hlinksldjump"/>
          </p:cNvPr>
          <p:cNvSpPr/>
          <p:nvPr/>
        </p:nvSpPr>
        <p:spPr>
          <a:xfrm>
            <a:off x="7668430" y="5733320"/>
            <a:ext cx="576080" cy="36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228975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2.2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逆 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 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203575" y="1916113"/>
            <a:ext cx="1538288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作业 </a:t>
            </a:r>
            <a:r>
              <a:rPr lang="en-US" altLang="zh-CN" sz="2800">
                <a:ea typeface="黑体" pitchFamily="49" charset="-122"/>
              </a:rPr>
              <a:t>P39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黑体" pitchFamily="49" charset="-122"/>
              </a:rPr>
              <a:t>10, 12,</a:t>
            </a:r>
            <a:endParaRPr lang="en-US" altLang="zh-CN" sz="280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19250" y="1614488"/>
            <a:ext cx="6427788" cy="914400"/>
          </a:xfrm>
          <a:noFill/>
        </p:spPr>
        <p:txBody>
          <a:bodyPr>
            <a:spAutoFit/>
          </a:bodyPr>
          <a:lstStyle/>
          <a:p>
            <a:pPr eaLnBrk="1" hangingPunct="1"/>
            <a:r>
              <a:rPr lang="en-US" altLang="zh-CN" sz="540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§2.3  </a:t>
            </a:r>
            <a:r>
              <a:rPr lang="zh-CN" altLang="en-US" sz="540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初 等 矩 阵</a:t>
            </a:r>
          </a:p>
        </p:txBody>
      </p:sp>
      <p:sp>
        <p:nvSpPr>
          <p:cNvPr id="269315" name="Text Box 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627313" y="2932113"/>
            <a:ext cx="4298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ea typeface="华文新魏" pitchFamily="2" charset="-122"/>
              </a:rPr>
              <a:t>一、初等矩阵的定义</a:t>
            </a:r>
          </a:p>
        </p:txBody>
      </p:sp>
      <p:sp>
        <p:nvSpPr>
          <p:cNvPr id="269316" name="Text Box 4"/>
          <p:cNvSpPr txBox="1">
            <a:spLocks noChangeArrowheads="1"/>
          </p:cNvSpPr>
          <p:nvPr/>
        </p:nvSpPr>
        <p:spPr bwMode="auto">
          <a:xfrm>
            <a:off x="2627313" y="3651250"/>
            <a:ext cx="521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ea typeface="华文新魏" pitchFamily="2" charset="-122"/>
              </a:rPr>
              <a:t>二、初等矩阵与初等变换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627313" y="4371975"/>
            <a:ext cx="4298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ea typeface="华文新魏" pitchFamily="2" charset="-122"/>
              </a:rPr>
              <a:t>三、初等矩阵的性质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69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6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5" grpId="0"/>
      <p:bldP spid="269316" grpId="0"/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486150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2.3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初等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864475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黑体" pitchFamily="49" charset="-122"/>
              </a:rPr>
              <a:t>        一、初等矩阵的定义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矩阵的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初等行变换</a:t>
            </a:r>
            <a:r>
              <a:rPr lang="en-US" altLang="zh-CN" sz="2800" dirty="0">
                <a:ea typeface="华文新魏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黑体" pitchFamily="49" charset="-122"/>
              </a:rPr>
              <a:t>         </a:t>
            </a:r>
            <a:r>
              <a:rPr lang="en-US" altLang="zh-CN" sz="2800" dirty="0">
                <a:ea typeface="华文新魏" pitchFamily="2" charset="-122"/>
              </a:rPr>
              <a:t>I. </a:t>
            </a:r>
            <a:r>
              <a:rPr lang="zh-CN" altLang="en-US" sz="2800" dirty="0">
                <a:ea typeface="华文新魏" pitchFamily="2" charset="-122"/>
              </a:rPr>
              <a:t>交换两行的位置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i="1" dirty="0" err="1">
                <a:ea typeface="华文新魏" pitchFamily="2" charset="-122"/>
              </a:rPr>
              <a:t>r</a:t>
            </a:r>
            <a:r>
              <a:rPr lang="en-US" altLang="zh-CN" sz="2800" i="1" baseline="-25000" dirty="0" err="1">
                <a:ea typeface="华文新魏" pitchFamily="2" charset="-122"/>
              </a:rPr>
              <a:t>i</a:t>
            </a:r>
            <a:r>
              <a:rPr lang="en-US" altLang="zh-CN" sz="2800" dirty="0" err="1">
                <a:ea typeface="华文新魏" pitchFamily="2" charset="-122"/>
                <a:sym typeface="Symbol" pitchFamily="18" charset="2"/>
              </a:rPr>
              <a:t></a:t>
            </a:r>
            <a:r>
              <a:rPr lang="en-US" altLang="zh-CN" sz="2800" i="1" dirty="0" err="1">
                <a:ea typeface="华文新魏" pitchFamily="2" charset="-122"/>
              </a:rPr>
              <a:t>r</a:t>
            </a:r>
            <a:r>
              <a:rPr lang="en-US" altLang="zh-CN" sz="2800" i="1" baseline="-25000" dirty="0" err="1">
                <a:ea typeface="华文新魏" pitchFamily="2" charset="-122"/>
              </a:rPr>
              <a:t>j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II. </a:t>
            </a:r>
            <a:r>
              <a:rPr lang="zh-CN" altLang="en-US" sz="2800" dirty="0">
                <a:ea typeface="华文新魏" pitchFamily="2" charset="-122"/>
              </a:rPr>
              <a:t>用一个非零常数乘以某一行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i="1" dirty="0" err="1">
                <a:ea typeface="华文新魏" pitchFamily="2" charset="-122"/>
              </a:rPr>
              <a:t>kr</a:t>
            </a:r>
            <a:r>
              <a:rPr lang="en-US" altLang="zh-CN" sz="2800" i="1" baseline="-25000" dirty="0" err="1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III. </a:t>
            </a:r>
            <a:r>
              <a:rPr lang="zh-CN" altLang="en-US" sz="2800" dirty="0">
                <a:ea typeface="华文新魏" pitchFamily="2" charset="-122"/>
              </a:rPr>
              <a:t>一行乘以一个常数后加到另一行上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i="1" dirty="0" err="1">
                <a:ea typeface="华文新魏" pitchFamily="2" charset="-122"/>
              </a:rPr>
              <a:t>kr</a:t>
            </a:r>
            <a:r>
              <a:rPr lang="en-US" altLang="zh-CN" sz="2800" i="1" baseline="-25000" dirty="0" err="1">
                <a:ea typeface="华文新魏" pitchFamily="2" charset="-122"/>
              </a:rPr>
              <a:t>i</a:t>
            </a:r>
            <a:r>
              <a:rPr lang="en-US" altLang="zh-CN" sz="2800" dirty="0" err="1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2800" i="1" dirty="0" err="1">
                <a:ea typeface="华文新魏" pitchFamily="2" charset="-122"/>
              </a:rPr>
              <a:t>r</a:t>
            </a:r>
            <a:r>
              <a:rPr lang="en-US" altLang="zh-CN" sz="2800" i="1" baseline="-25000" dirty="0" err="1">
                <a:ea typeface="华文新魏" pitchFamily="2" charset="-122"/>
              </a:rPr>
              <a:t>j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71550" y="3933825"/>
            <a:ext cx="7902575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矩阵的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初等列变换</a:t>
            </a:r>
            <a:r>
              <a:rPr lang="en-US" altLang="zh-CN" sz="2800" dirty="0">
                <a:ea typeface="华文新魏" pitchFamily="2" charset="-122"/>
              </a:rPr>
              <a:t>: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黑体" pitchFamily="49" charset="-122"/>
              </a:rPr>
              <a:t>         </a:t>
            </a:r>
            <a:r>
              <a:rPr lang="en-US" altLang="zh-CN" sz="2800" dirty="0">
                <a:ea typeface="华文新魏" pitchFamily="2" charset="-122"/>
              </a:rPr>
              <a:t>I. </a:t>
            </a:r>
            <a:r>
              <a:rPr lang="zh-CN" altLang="en-US" sz="2800" dirty="0">
                <a:ea typeface="华文新魏" pitchFamily="2" charset="-122"/>
              </a:rPr>
              <a:t>交换两列的位置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i="1" dirty="0" err="1">
                <a:ea typeface="华文新魏" pitchFamily="2" charset="-122"/>
              </a:rPr>
              <a:t>c</a:t>
            </a:r>
            <a:r>
              <a:rPr lang="en-US" altLang="zh-CN" sz="2800" i="1" baseline="-25000" dirty="0" err="1">
                <a:ea typeface="华文新魏" pitchFamily="2" charset="-122"/>
              </a:rPr>
              <a:t>i</a:t>
            </a:r>
            <a:r>
              <a:rPr lang="en-US" altLang="zh-CN" sz="2800" dirty="0" err="1">
                <a:ea typeface="华文新魏" pitchFamily="2" charset="-122"/>
                <a:sym typeface="Symbol" pitchFamily="18" charset="2"/>
              </a:rPr>
              <a:t></a:t>
            </a:r>
            <a:r>
              <a:rPr lang="en-US" altLang="zh-CN" sz="2800" i="1" dirty="0" err="1">
                <a:ea typeface="华文新魏" pitchFamily="2" charset="-122"/>
              </a:rPr>
              <a:t>c</a:t>
            </a:r>
            <a:r>
              <a:rPr lang="en-US" altLang="zh-CN" sz="2800" i="1" baseline="-25000" dirty="0" err="1">
                <a:ea typeface="华文新魏" pitchFamily="2" charset="-122"/>
              </a:rPr>
              <a:t>j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II. </a:t>
            </a:r>
            <a:r>
              <a:rPr lang="zh-CN" altLang="en-US" sz="2800" dirty="0">
                <a:ea typeface="华文新魏" pitchFamily="2" charset="-122"/>
              </a:rPr>
              <a:t>用一个非零常数乘以某一列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i="1" dirty="0" err="1">
                <a:ea typeface="华文新魏" pitchFamily="2" charset="-122"/>
              </a:rPr>
              <a:t>kc</a:t>
            </a:r>
            <a:r>
              <a:rPr lang="en-US" altLang="zh-CN" sz="2800" i="1" baseline="-25000" dirty="0" err="1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III. </a:t>
            </a:r>
            <a:r>
              <a:rPr lang="zh-CN" altLang="en-US" sz="2800" dirty="0">
                <a:ea typeface="华文新魏" pitchFamily="2" charset="-122"/>
              </a:rPr>
              <a:t>一列乘以一个常数后加到另一列上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i="1" dirty="0" err="1">
                <a:ea typeface="华文新魏" pitchFamily="2" charset="-122"/>
              </a:rPr>
              <a:t>kc</a:t>
            </a:r>
            <a:r>
              <a:rPr lang="en-US" altLang="zh-CN" sz="2800" i="1" baseline="-25000" dirty="0" err="1">
                <a:ea typeface="华文新魏" pitchFamily="2" charset="-122"/>
              </a:rPr>
              <a:t>i</a:t>
            </a:r>
            <a:r>
              <a:rPr lang="en-US" altLang="zh-CN" sz="2800" dirty="0" err="1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2800" i="1" dirty="0" err="1">
                <a:ea typeface="华文新魏" pitchFamily="2" charset="-122"/>
              </a:rPr>
              <a:t>c</a:t>
            </a:r>
            <a:r>
              <a:rPr lang="en-US" altLang="zh-CN" sz="2800" i="1" baseline="-25000" dirty="0" err="1">
                <a:ea typeface="华文新魏" pitchFamily="2" charset="-122"/>
              </a:rPr>
              <a:t>j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928114" y="2370014"/>
            <a:ext cx="7964486" cy="120300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486150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2.3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初等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203325"/>
            <a:ext cx="7875588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对单位矩阵实施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一次</a:t>
            </a:r>
            <a:r>
              <a:rPr lang="zh-CN" altLang="en-US" sz="2800">
                <a:ea typeface="华文新魏" pitchFamily="2" charset="-122"/>
              </a:rPr>
              <a:t>矩阵的初等变换得到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的矩阵称为</a:t>
            </a:r>
            <a:r>
              <a:rPr lang="zh-CN" altLang="en-US" sz="2800" b="1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初等矩阵</a:t>
            </a:r>
            <a:r>
              <a:rPr lang="en-US" altLang="zh-CN" sz="2800">
                <a:ea typeface="华文新魏" pitchFamily="2" charset="-122"/>
              </a:rPr>
              <a:t>. </a:t>
            </a:r>
            <a:r>
              <a:rPr lang="zh-CN" altLang="en-US" sz="2800">
                <a:ea typeface="华文新魏" pitchFamily="2" charset="-122"/>
              </a:rPr>
              <a:t>共有三种初等矩阵</a:t>
            </a:r>
            <a:r>
              <a:rPr lang="en-US" altLang="zh-CN" sz="280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en-US" altLang="zh-CN" sz="2800">
                <a:ea typeface="黑体" pitchFamily="49" charset="-122"/>
              </a:rPr>
              <a:t>1. I</a:t>
            </a:r>
            <a:r>
              <a:rPr lang="en-US" altLang="zh-CN" sz="1400">
                <a:ea typeface="黑体" pitchFamily="49" charset="-122"/>
              </a:rPr>
              <a:t> </a:t>
            </a:r>
            <a:r>
              <a:rPr lang="zh-CN" altLang="en-US" sz="2800">
                <a:ea typeface="黑体" pitchFamily="49" charset="-122"/>
              </a:rPr>
              <a:t>型初等矩阵</a:t>
            </a:r>
            <a:r>
              <a:rPr lang="en-US" altLang="zh-CN" sz="2800">
                <a:ea typeface="华文新魏" pitchFamily="2" charset="-122"/>
              </a:rPr>
              <a:t>: </a:t>
            </a:r>
            <a:r>
              <a:rPr lang="zh-CN" altLang="en-US" sz="2800">
                <a:ea typeface="华文新魏" pitchFamily="2" charset="-122"/>
              </a:rPr>
              <a:t>交换单位矩阵的第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zh-CN" altLang="en-US" sz="2800">
                <a:ea typeface="华文新魏" pitchFamily="2" charset="-122"/>
              </a:rPr>
              <a:t>行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zh-CN" altLang="en-US" sz="2800">
                <a:ea typeface="华文新魏" pitchFamily="2" charset="-122"/>
              </a:rPr>
              <a:t>列</a:t>
            </a:r>
            <a:r>
              <a:rPr lang="en-US" altLang="zh-CN" sz="2800">
                <a:ea typeface="华文新魏" pitchFamily="2" charset="-122"/>
              </a:rPr>
              <a:t>)</a:t>
            </a:r>
            <a:r>
              <a:rPr lang="zh-CN" altLang="en-US" sz="2800">
                <a:ea typeface="华文新魏" pitchFamily="2" charset="-122"/>
              </a:rPr>
              <a:t>与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第</a:t>
            </a:r>
            <a:r>
              <a:rPr lang="en-US" altLang="zh-CN" sz="2800" i="1">
                <a:ea typeface="华文新魏" pitchFamily="2" charset="-122"/>
              </a:rPr>
              <a:t>j</a:t>
            </a:r>
            <a:r>
              <a:rPr lang="zh-CN" altLang="en-US" sz="2800">
                <a:ea typeface="华文新魏" pitchFamily="2" charset="-122"/>
              </a:rPr>
              <a:t>行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zh-CN" altLang="en-US" sz="2800">
                <a:ea typeface="华文新魏" pitchFamily="2" charset="-122"/>
              </a:rPr>
              <a:t>列</a:t>
            </a:r>
            <a:r>
              <a:rPr lang="en-US" altLang="zh-CN" sz="2800">
                <a:ea typeface="华文新魏" pitchFamily="2" charset="-122"/>
              </a:rPr>
              <a:t>)</a:t>
            </a:r>
            <a:r>
              <a:rPr lang="zh-CN" altLang="en-US" sz="2800">
                <a:ea typeface="华文新魏" pitchFamily="2" charset="-122"/>
              </a:rPr>
              <a:t>得到的矩阵称为</a:t>
            </a:r>
            <a:r>
              <a:rPr lang="en-US" altLang="zh-CN" sz="2800" b="1">
                <a:solidFill>
                  <a:srgbClr val="0000FF"/>
                </a:solidFill>
                <a:ea typeface="华文隶书" pitchFamily="2" charset="-122"/>
              </a:rPr>
              <a:t>I</a:t>
            </a:r>
            <a:r>
              <a:rPr lang="zh-CN" altLang="en-US" sz="2800" b="1">
                <a:solidFill>
                  <a:srgbClr val="0000FF"/>
                </a:solidFill>
                <a:ea typeface="华文隶书" pitchFamily="2" charset="-122"/>
              </a:rPr>
              <a:t>型初等矩阵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记为</a:t>
            </a:r>
            <a:r>
              <a:rPr lang="en-US" altLang="zh-CN" sz="2800" b="1" i="1">
                <a:ea typeface="华文新魏" pitchFamily="2" charset="-122"/>
              </a:rPr>
              <a:t>P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en-US" altLang="zh-CN" sz="2800" i="1">
                <a:ea typeface="华文新魏" pitchFamily="2" charset="-122"/>
              </a:rPr>
              <a:t>j</a:t>
            </a:r>
            <a:r>
              <a:rPr lang="en-US" altLang="zh-CN" sz="2800">
                <a:ea typeface="华文新魏" pitchFamily="2" charset="-122"/>
              </a:rPr>
              <a:t>),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474788" y="3644900"/>
          <a:ext cx="4537075" cy="314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9" name="Equation" r:id="rId4" imgW="2552700" imgH="1739900" progId="Equation.DSMT4">
                  <p:embed/>
                </p:oleObj>
              </mc:Choice>
              <mc:Fallback>
                <p:oleObj name="Equation" r:id="rId4" imgW="2552700" imgH="1739900" progId="Equation.DSMT4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3644900"/>
                        <a:ext cx="4537075" cy="314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6516688" y="4330700"/>
          <a:ext cx="2698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0" name="Equation" r:id="rId6" imgW="126780" imgH="164814" progId="Equation.DSMT4">
                  <p:embed/>
                </p:oleObj>
              </mc:Choice>
              <mc:Fallback>
                <p:oleObj name="Equation" r:id="rId6" imgW="126780" imgH="164814" progId="Equation.DSMT4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330700"/>
                        <a:ext cx="2698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7775575" y="4292600"/>
          <a:ext cx="9731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1" name="Equation" r:id="rId8" imgW="457002" imgH="215806" progId="Equation.DSMT4">
                  <p:embed/>
                </p:oleObj>
              </mc:Choice>
              <mc:Fallback>
                <p:oleObj name="Equation" r:id="rId8" imgW="457002" imgH="215806" progId="Equation.DSMT4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5575" y="4292600"/>
                        <a:ext cx="9731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/>
          <p:cNvCxnSpPr/>
          <p:nvPr/>
        </p:nvCxnSpPr>
        <p:spPr>
          <a:xfrm>
            <a:off x="6745288" y="4502150"/>
            <a:ext cx="10826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877050" y="3937000"/>
            <a:ext cx="8604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ea typeface="华文新魏" pitchFamily="2" charset="-122"/>
              </a:rPr>
              <a:t>r</a:t>
            </a:r>
            <a:r>
              <a:rPr lang="en-US" altLang="zh-CN" sz="2400" i="1" baseline="-25000">
                <a:ea typeface="华文新魏" pitchFamily="2" charset="-122"/>
              </a:rPr>
              <a:t>i</a:t>
            </a:r>
            <a:r>
              <a:rPr lang="en-US" altLang="zh-CN" sz="24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</a:t>
            </a:r>
            <a:r>
              <a:rPr lang="en-US" altLang="zh-CN" sz="2400" i="1">
                <a:ea typeface="华文新魏" pitchFamily="2" charset="-122"/>
              </a:rPr>
              <a:t>r</a:t>
            </a:r>
            <a:r>
              <a:rPr lang="en-US" altLang="zh-CN" sz="2400" i="1" baseline="-25000">
                <a:ea typeface="华文新魏" pitchFamily="2" charset="-122"/>
              </a:rPr>
              <a:t>j</a:t>
            </a:r>
            <a:endParaRPr lang="en-US" altLang="zh-CN" sz="2400" i="1"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6516688" y="5232400"/>
          <a:ext cx="2698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2" name="Equation" r:id="rId10" imgW="126780" imgH="164814" progId="Equation.DSMT4">
                  <p:embed/>
                </p:oleObj>
              </mc:Choice>
              <mc:Fallback>
                <p:oleObj name="Equation" r:id="rId10" imgW="126780" imgH="164814" progId="Equation.DSMT4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5232400"/>
                        <a:ext cx="2698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7775575" y="5194300"/>
          <a:ext cx="9731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3" name="Equation" r:id="rId11" imgW="457002" imgH="215806" progId="Equation.DSMT4">
                  <p:embed/>
                </p:oleObj>
              </mc:Choice>
              <mc:Fallback>
                <p:oleObj name="Equation" r:id="rId11" imgW="457002" imgH="215806" progId="Equation.DSMT4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5575" y="5194300"/>
                        <a:ext cx="9731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/>
          <p:cNvCxnSpPr/>
          <p:nvPr/>
        </p:nvCxnSpPr>
        <p:spPr>
          <a:xfrm>
            <a:off x="6745288" y="5402263"/>
            <a:ext cx="10826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877050" y="4838700"/>
            <a:ext cx="8921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ea typeface="华文新魏" pitchFamily="2" charset="-122"/>
              </a:rPr>
              <a:t>c</a:t>
            </a:r>
            <a:r>
              <a:rPr lang="en-US" altLang="zh-CN" sz="2400" i="1" baseline="-25000">
                <a:ea typeface="华文新魏" pitchFamily="2" charset="-122"/>
              </a:rPr>
              <a:t>i</a:t>
            </a:r>
            <a:r>
              <a:rPr lang="en-US" altLang="zh-CN" sz="24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</a:t>
            </a:r>
            <a:r>
              <a:rPr lang="en-US" altLang="zh-CN" sz="2400" i="1">
                <a:ea typeface="华文新魏" pitchFamily="2" charset="-122"/>
              </a:rPr>
              <a:t>c</a:t>
            </a:r>
            <a:r>
              <a:rPr lang="en-US" altLang="zh-CN" sz="2400" i="1" baseline="-25000">
                <a:ea typeface="华文新魏" pitchFamily="2" charset="-122"/>
              </a:rPr>
              <a:t>j</a:t>
            </a:r>
            <a:endParaRPr lang="en-US" altLang="zh-CN" sz="2400" i="1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899490" y="1052670"/>
            <a:ext cx="7460416" cy="1800250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486150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2.3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初等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227888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en-US" altLang="zh-CN" sz="2800">
                <a:ea typeface="黑体" pitchFamily="49" charset="-122"/>
              </a:rPr>
              <a:t>2. II</a:t>
            </a:r>
            <a:r>
              <a:rPr lang="en-US" altLang="zh-CN" sz="1400">
                <a:ea typeface="黑体" pitchFamily="49" charset="-122"/>
              </a:rPr>
              <a:t> </a:t>
            </a:r>
            <a:r>
              <a:rPr lang="zh-CN" altLang="en-US" sz="2800">
                <a:ea typeface="黑体" pitchFamily="49" charset="-122"/>
              </a:rPr>
              <a:t>型初等矩阵</a:t>
            </a:r>
            <a:r>
              <a:rPr lang="en-US" altLang="zh-CN" sz="2800">
                <a:ea typeface="华文新魏" pitchFamily="2" charset="-122"/>
              </a:rPr>
              <a:t>: </a:t>
            </a:r>
            <a:r>
              <a:rPr lang="zh-CN" altLang="en-US" sz="2800">
                <a:ea typeface="华文新魏" pitchFamily="2" charset="-122"/>
              </a:rPr>
              <a:t>单位矩阵的第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zh-CN" altLang="en-US" sz="2800">
                <a:ea typeface="华文新魏" pitchFamily="2" charset="-122"/>
              </a:rPr>
              <a:t>行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zh-CN" altLang="en-US" sz="2800">
                <a:ea typeface="华文新魏" pitchFamily="2" charset="-122"/>
              </a:rPr>
              <a:t>列</a:t>
            </a:r>
            <a:r>
              <a:rPr lang="en-US" altLang="zh-CN" sz="2800">
                <a:ea typeface="华文新魏" pitchFamily="2" charset="-122"/>
              </a:rPr>
              <a:t>)</a:t>
            </a:r>
            <a:r>
              <a:rPr lang="zh-CN" altLang="en-US" sz="2800">
                <a:ea typeface="华文新魏" pitchFamily="2" charset="-122"/>
              </a:rPr>
              <a:t>乘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以非零常数</a:t>
            </a:r>
            <a:r>
              <a:rPr lang="zh-CN" altLang="en-US">
                <a:ea typeface="华文新魏" pitchFamily="2" charset="-122"/>
              </a:rPr>
              <a:t> </a:t>
            </a:r>
            <a:r>
              <a:rPr lang="en-US" altLang="zh-CN" sz="2800" i="1">
                <a:ea typeface="华文新魏" pitchFamily="2" charset="-122"/>
              </a:rPr>
              <a:t>k</a:t>
            </a:r>
            <a:r>
              <a:rPr lang="zh-CN" altLang="en-US" sz="2800">
                <a:ea typeface="华文新魏" pitchFamily="2" charset="-122"/>
              </a:rPr>
              <a:t>得到的矩阵称为</a:t>
            </a:r>
            <a:r>
              <a:rPr lang="en-US" altLang="zh-CN" sz="2800" b="1">
                <a:solidFill>
                  <a:srgbClr val="0000FF"/>
                </a:solidFill>
                <a:ea typeface="华文隶书" pitchFamily="2" charset="-122"/>
              </a:rPr>
              <a:t>II</a:t>
            </a:r>
            <a:r>
              <a:rPr lang="zh-CN" altLang="en-US" sz="2800" b="1">
                <a:solidFill>
                  <a:srgbClr val="0000FF"/>
                </a:solidFill>
                <a:ea typeface="华文隶书" pitchFamily="2" charset="-122"/>
              </a:rPr>
              <a:t>型初等矩阵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记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为</a:t>
            </a:r>
            <a:r>
              <a:rPr lang="en-US" altLang="zh-CN" sz="2800" b="1" i="1">
                <a:ea typeface="华文新魏" pitchFamily="2" charset="-122"/>
              </a:rPr>
              <a:t>P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k</a:t>
            </a:r>
            <a:r>
              <a:rPr lang="en-US" altLang="zh-CN" sz="2800">
                <a:ea typeface="华文新魏" pitchFamily="2" charset="-122"/>
              </a:rPr>
              <a:t>)),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692400" y="2996940"/>
          <a:ext cx="4039900" cy="2851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5" name="Equation" r:id="rId4" imgW="2133600" imgH="1485900" progId="Equation.DSMT4">
                  <p:embed/>
                </p:oleObj>
              </mc:Choice>
              <mc:Fallback>
                <p:oleObj name="Equation" r:id="rId4" imgW="2133600" imgH="1485900" progId="Equation.DSMT4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2400" y="2996940"/>
                        <a:ext cx="4039900" cy="28516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339975" y="6096000"/>
          <a:ext cx="2698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6" name="Equation" r:id="rId6" imgW="126780" imgH="164814" progId="Equation.DSMT4">
                  <p:embed/>
                </p:oleObj>
              </mc:Choice>
              <mc:Fallback>
                <p:oleObj name="Equation" r:id="rId6" imgW="126780" imgH="164814" progId="Equation.DSMT4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6096000"/>
                        <a:ext cx="2698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635375" y="6059488"/>
          <a:ext cx="11080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7" name="Equation" r:id="rId8" imgW="520474" imgH="215806" progId="Equation.DSMT4">
                  <p:embed/>
                </p:oleObj>
              </mc:Choice>
              <mc:Fallback>
                <p:oleObj name="Equation" r:id="rId8" imgW="520474" imgH="215806" progId="Equation.DSMT4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6059488"/>
                        <a:ext cx="11080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/>
          <p:cNvCxnSpPr/>
          <p:nvPr/>
        </p:nvCxnSpPr>
        <p:spPr>
          <a:xfrm>
            <a:off x="2568575" y="6267450"/>
            <a:ext cx="10826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49563" y="5702300"/>
            <a:ext cx="498475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ea typeface="华文新魏" pitchFamily="2" charset="-122"/>
              </a:rPr>
              <a:t>kr</a:t>
            </a:r>
            <a:r>
              <a:rPr lang="en-US" altLang="zh-CN" sz="2400" i="1" baseline="-25000">
                <a:ea typeface="华文新魏" pitchFamily="2" charset="-122"/>
              </a:rPr>
              <a:t>i</a:t>
            </a:r>
            <a:endParaRPr lang="en-US" altLang="zh-CN" sz="2400" i="1"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6848475" y="6059488"/>
          <a:ext cx="11080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8" name="Equation" r:id="rId10" imgW="520474" imgH="215806" progId="Equation.DSMT4">
                  <p:embed/>
                </p:oleObj>
              </mc:Choice>
              <mc:Fallback>
                <p:oleObj name="Equation" r:id="rId10" imgW="520474" imgH="215806" progId="Equation.DSMT4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8475" y="6059488"/>
                        <a:ext cx="11080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/>
          <p:cNvCxnSpPr/>
          <p:nvPr/>
        </p:nvCxnSpPr>
        <p:spPr>
          <a:xfrm>
            <a:off x="5780088" y="6265863"/>
            <a:ext cx="10826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061075" y="5702300"/>
            <a:ext cx="5143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ea typeface="华文新魏" pitchFamily="2" charset="-122"/>
              </a:rPr>
              <a:t>kc</a:t>
            </a:r>
            <a:r>
              <a:rPr lang="en-US" altLang="zh-CN" sz="2400" i="1" baseline="-25000">
                <a:ea typeface="华文新魏" pitchFamily="2" charset="-122"/>
              </a:rPr>
              <a:t>i</a:t>
            </a:r>
            <a:endParaRPr lang="en-US" altLang="zh-CN" sz="2400" i="1"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5508625" y="6092825"/>
          <a:ext cx="2698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9" name="Equation" r:id="rId12" imgW="126780" imgH="164814" progId="Equation.DSMT4">
                  <p:embed/>
                </p:oleObj>
              </mc:Choice>
              <mc:Fallback>
                <p:oleObj name="Equation" r:id="rId12" imgW="126780" imgH="164814" progId="Equation.DSMT4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6092825"/>
                        <a:ext cx="2698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4683125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例</a:t>
            </a:r>
            <a:r>
              <a:rPr lang="en-US" altLang="zh-CN" sz="2800">
                <a:ea typeface="华文新魏" pitchFamily="2" charset="-122"/>
              </a:rPr>
              <a:t> </a:t>
            </a:r>
            <a:r>
              <a:rPr lang="zh-CN" altLang="en-US" sz="2800">
                <a:ea typeface="华文新魏" pitchFamily="2" charset="-122"/>
              </a:rPr>
              <a:t>求解如下线性方程组</a:t>
            </a:r>
            <a:r>
              <a:rPr lang="en-US" altLang="zh-CN" sz="2800">
                <a:ea typeface="华文新魏" pitchFamily="2" charset="-122"/>
              </a:rPr>
              <a:t>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767013" y="1700213"/>
          <a:ext cx="4002087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0" name="Equation" r:id="rId4" imgW="1879600" imgH="749300" progId="Equation.DSMT4">
                  <p:embed/>
                </p:oleObj>
              </mc:Choice>
              <mc:Fallback>
                <p:oleObj name="Equation" r:id="rId4" imgW="1879600" imgH="7493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013" y="1700213"/>
                        <a:ext cx="4002087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194050" y="3573463"/>
          <a:ext cx="2865438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1" name="Equation" r:id="rId6" imgW="1346200" imgH="749300" progId="Equation.DSMT4">
                  <p:embed/>
                </p:oleObj>
              </mc:Choice>
              <mc:Fallback>
                <p:oleObj name="Equation" r:id="rId6" imgW="1346200" imgH="7493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3573463"/>
                        <a:ext cx="2865438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005138" y="5265738"/>
          <a:ext cx="324485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2" name="Equation" r:id="rId8" imgW="1524000" imgH="749300" progId="Equation.DSMT4">
                  <p:embed/>
                </p:oleObj>
              </mc:Choice>
              <mc:Fallback>
                <p:oleObj name="Equation" r:id="rId8" imgW="1524000" imgH="749300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5138" y="5265738"/>
                        <a:ext cx="324485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928114" y="1073834"/>
            <a:ext cx="7892476" cy="177908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486150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2.3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初等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654925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en-US" altLang="zh-CN" sz="2800">
                <a:ea typeface="黑体" pitchFamily="49" charset="-122"/>
              </a:rPr>
              <a:t>3. III</a:t>
            </a:r>
            <a:r>
              <a:rPr lang="en-US" altLang="zh-CN" sz="1400">
                <a:ea typeface="黑体" pitchFamily="49" charset="-122"/>
              </a:rPr>
              <a:t> </a:t>
            </a:r>
            <a:r>
              <a:rPr lang="zh-CN" altLang="en-US" sz="2800">
                <a:ea typeface="黑体" pitchFamily="49" charset="-122"/>
              </a:rPr>
              <a:t>型初等矩阵</a:t>
            </a:r>
            <a:r>
              <a:rPr lang="en-US" altLang="zh-CN" sz="2800">
                <a:ea typeface="华文新魏" pitchFamily="2" charset="-122"/>
              </a:rPr>
              <a:t>: </a:t>
            </a:r>
            <a:r>
              <a:rPr lang="zh-CN" altLang="en-US" sz="2800">
                <a:ea typeface="华文新魏" pitchFamily="2" charset="-122"/>
              </a:rPr>
              <a:t>单位矩阵的第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zh-CN" altLang="en-US" sz="2800">
                <a:ea typeface="华文新魏" pitchFamily="2" charset="-122"/>
              </a:rPr>
              <a:t>行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1400">
                <a:ea typeface="华文新魏" pitchFamily="2" charset="-122"/>
              </a:rPr>
              <a:t> </a:t>
            </a:r>
            <a:r>
              <a:rPr lang="en-US" altLang="zh-CN" sz="2800" i="1">
                <a:ea typeface="华文新魏" pitchFamily="2" charset="-122"/>
              </a:rPr>
              <a:t>j</a:t>
            </a:r>
            <a:r>
              <a:rPr lang="zh-CN" altLang="en-US" sz="2800">
                <a:ea typeface="华文新魏" pitchFamily="2" charset="-122"/>
              </a:rPr>
              <a:t>列</a:t>
            </a:r>
            <a:r>
              <a:rPr lang="en-US" altLang="zh-CN" sz="2800">
                <a:ea typeface="华文新魏" pitchFamily="2" charset="-122"/>
              </a:rPr>
              <a:t>)</a:t>
            </a:r>
            <a:r>
              <a:rPr lang="zh-CN" altLang="en-US" sz="2800">
                <a:ea typeface="华文新魏" pitchFamily="2" charset="-122"/>
              </a:rPr>
              <a:t>乘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以常数</a:t>
            </a:r>
            <a:r>
              <a:rPr lang="zh-CN" altLang="en-US">
                <a:ea typeface="华文新魏" pitchFamily="2" charset="-122"/>
              </a:rPr>
              <a:t> </a:t>
            </a:r>
            <a:r>
              <a:rPr lang="en-US" altLang="zh-CN" sz="2800" i="1">
                <a:ea typeface="华文新魏" pitchFamily="2" charset="-122"/>
              </a:rPr>
              <a:t>k</a:t>
            </a:r>
            <a:r>
              <a:rPr lang="en-US" altLang="zh-CN" i="1">
                <a:ea typeface="华文新魏" pitchFamily="2" charset="-122"/>
              </a:rPr>
              <a:t> </a:t>
            </a:r>
            <a:r>
              <a:rPr lang="zh-CN" altLang="en-US" sz="2800">
                <a:ea typeface="华文新魏" pitchFamily="2" charset="-122"/>
              </a:rPr>
              <a:t>加到第</a:t>
            </a:r>
            <a:r>
              <a:rPr lang="en-US" altLang="zh-CN" sz="2800" i="1">
                <a:ea typeface="华文新魏" pitchFamily="2" charset="-122"/>
              </a:rPr>
              <a:t>j</a:t>
            </a:r>
            <a:r>
              <a:rPr lang="zh-CN" altLang="en-US" sz="2800">
                <a:ea typeface="华文新魏" pitchFamily="2" charset="-122"/>
              </a:rPr>
              <a:t>行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zh-CN" altLang="en-US" sz="2800">
                <a:ea typeface="华文新魏" pitchFamily="2" charset="-122"/>
              </a:rPr>
              <a:t>列</a:t>
            </a:r>
            <a:r>
              <a:rPr lang="en-US" altLang="zh-CN" sz="2800">
                <a:ea typeface="华文新魏" pitchFamily="2" charset="-122"/>
              </a:rPr>
              <a:t>)</a:t>
            </a:r>
            <a:r>
              <a:rPr lang="zh-CN" altLang="en-US" sz="2800">
                <a:ea typeface="华文新魏" pitchFamily="2" charset="-122"/>
              </a:rPr>
              <a:t>得到的矩阵称为</a:t>
            </a:r>
            <a:r>
              <a:rPr lang="en-US" altLang="zh-CN" sz="2800" b="1">
                <a:solidFill>
                  <a:srgbClr val="0000FF"/>
                </a:solidFill>
                <a:ea typeface="华文隶书" pitchFamily="2" charset="-122"/>
              </a:rPr>
              <a:t>III</a:t>
            </a:r>
            <a:r>
              <a:rPr lang="zh-CN" altLang="en-US" sz="2800" b="1">
                <a:solidFill>
                  <a:srgbClr val="0000FF"/>
                </a:solidFill>
                <a:ea typeface="华文隶书" pitchFamily="2" charset="-122"/>
              </a:rPr>
              <a:t>型初等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b="1">
                <a:solidFill>
                  <a:srgbClr val="0000FF"/>
                </a:solidFill>
                <a:ea typeface="华文隶书" pitchFamily="2" charset="-122"/>
              </a:rPr>
              <a:t>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记为</a:t>
            </a:r>
            <a:r>
              <a:rPr lang="en-US" altLang="zh-CN" sz="2800" b="1" i="1">
                <a:ea typeface="华文新魏" pitchFamily="2" charset="-122"/>
              </a:rPr>
              <a:t>P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k</a:t>
            </a:r>
            <a:r>
              <a:rPr lang="en-US" altLang="zh-CN" sz="2800">
                <a:ea typeface="华文新魏" pitchFamily="2" charset="-122"/>
              </a:rPr>
              <a:t>), </a:t>
            </a:r>
            <a:r>
              <a:rPr lang="en-US" altLang="zh-CN" sz="2800" i="1">
                <a:ea typeface="华文新魏" pitchFamily="2" charset="-122"/>
              </a:rPr>
              <a:t>j</a:t>
            </a:r>
            <a:r>
              <a:rPr lang="en-US" altLang="zh-CN" sz="2800">
                <a:ea typeface="华文新魏" pitchFamily="2" charset="-122"/>
              </a:rPr>
              <a:t>),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09650" y="2911475"/>
          <a:ext cx="5075238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7" name="Equation" r:id="rId4" imgW="2755900" imgH="1981200" progId="Equation.DSMT4">
                  <p:embed/>
                </p:oleObj>
              </mc:Choice>
              <mc:Fallback>
                <p:oleObj name="Equation" r:id="rId4" imgW="2755900" imgH="1981200" progId="Equation.DSMT4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911475"/>
                        <a:ext cx="5075238" cy="3705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6372225" y="3608388"/>
          <a:ext cx="2698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8" name="Equation" r:id="rId6" imgW="126780" imgH="164814" progId="Equation.DSMT4">
                  <p:embed/>
                </p:oleObj>
              </mc:Choice>
              <mc:Fallback>
                <p:oleObj name="Equation" r:id="rId6" imgW="126780" imgH="164814" progId="Equation.DSMT4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3608388"/>
                        <a:ext cx="269875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7551738" y="3533775"/>
          <a:ext cx="14065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9" name="Equation" r:id="rId8" imgW="660113" imgH="215806" progId="Equation.DSMT4">
                  <p:embed/>
                </p:oleObj>
              </mc:Choice>
              <mc:Fallback>
                <p:oleObj name="Equation" r:id="rId8" imgW="660113" imgH="215806" progId="Equation.DSMT4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738" y="3533775"/>
                        <a:ext cx="14065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6615113" y="3786188"/>
            <a:ext cx="9239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6615113" y="3213100"/>
            <a:ext cx="923925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ea typeface="华文新魏" pitchFamily="2" charset="-122"/>
              </a:rPr>
              <a:t>kr</a:t>
            </a:r>
            <a:r>
              <a:rPr lang="en-US" altLang="zh-CN" sz="2400" i="1" baseline="-25000">
                <a:ea typeface="华文新魏" pitchFamily="2" charset="-122"/>
              </a:rPr>
              <a:t>i</a:t>
            </a:r>
            <a:r>
              <a:rPr lang="en-US" altLang="zh-CN" sz="2400">
                <a:ea typeface="华文新魏" pitchFamily="2" charset="-122"/>
                <a:sym typeface="Symbol" pitchFamily="18" charset="2"/>
              </a:rPr>
              <a:t>+</a:t>
            </a:r>
            <a:r>
              <a:rPr lang="en-US" altLang="zh-CN" sz="2400" i="1">
                <a:ea typeface="华文新魏" pitchFamily="2" charset="-122"/>
              </a:rPr>
              <a:t>r</a:t>
            </a:r>
            <a:r>
              <a:rPr lang="en-US" altLang="zh-CN" sz="2400" i="1" baseline="-25000">
                <a:ea typeface="华文新魏" pitchFamily="2" charset="-122"/>
              </a:rPr>
              <a:t>j</a:t>
            </a:r>
            <a:endParaRPr lang="en-US" altLang="zh-CN" sz="2400" i="1"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6372225" y="4621213"/>
          <a:ext cx="2698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0" name="Equation" r:id="rId10" imgW="126780" imgH="164814" progId="Equation.DSMT4">
                  <p:embed/>
                </p:oleObj>
              </mc:Choice>
              <mc:Fallback>
                <p:oleObj name="Equation" r:id="rId10" imgW="126780" imgH="164814" progId="Equation.DSMT4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621213"/>
                        <a:ext cx="269875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7551738" y="4546600"/>
          <a:ext cx="14065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1" name="Equation" r:id="rId11" imgW="660113" imgH="215806" progId="Equation.DSMT4">
                  <p:embed/>
                </p:oleObj>
              </mc:Choice>
              <mc:Fallback>
                <p:oleObj name="Equation" r:id="rId11" imgW="660113" imgH="215806" progId="Equation.DSMT4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738" y="4546600"/>
                        <a:ext cx="14065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箭头连接符 12"/>
          <p:cNvCxnSpPr/>
          <p:nvPr/>
        </p:nvCxnSpPr>
        <p:spPr>
          <a:xfrm>
            <a:off x="6615113" y="4799013"/>
            <a:ext cx="9239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6615113" y="4225925"/>
            <a:ext cx="923925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ea typeface="华文新魏" pitchFamily="2" charset="-122"/>
              </a:rPr>
              <a:t>kc</a:t>
            </a:r>
            <a:r>
              <a:rPr lang="en-US" altLang="zh-CN" sz="2400" i="1" baseline="-25000">
                <a:ea typeface="华文新魏" pitchFamily="2" charset="-122"/>
              </a:rPr>
              <a:t>j</a:t>
            </a:r>
            <a:r>
              <a:rPr lang="en-US" altLang="zh-CN" sz="2400">
                <a:ea typeface="华文新魏" pitchFamily="2" charset="-122"/>
                <a:sym typeface="Symbol" pitchFamily="18" charset="2"/>
              </a:rPr>
              <a:t>+</a:t>
            </a:r>
            <a:r>
              <a:rPr lang="en-US" altLang="zh-CN" sz="2400" i="1">
                <a:ea typeface="华文新魏" pitchFamily="2" charset="-122"/>
              </a:rPr>
              <a:t>c</a:t>
            </a:r>
            <a:r>
              <a:rPr lang="en-US" altLang="zh-CN" sz="2400" i="1" baseline="-25000">
                <a:ea typeface="华文新魏" pitchFamily="2" charset="-122"/>
              </a:rPr>
              <a:t>i</a:t>
            </a:r>
            <a:endParaRPr lang="en-US" altLang="zh-CN" sz="2400" i="1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486150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2.3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初等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</a:t>
            </a:r>
          </a:p>
        </p:txBody>
      </p:sp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1443038" y="1281113"/>
          <a:ext cx="5865812" cy="428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90" name="Equation" r:id="rId4" imgW="2755900" imgH="1981200" progId="Equation.DSMT4">
                  <p:embed/>
                </p:oleObj>
              </mc:Choice>
              <mc:Fallback>
                <p:oleObj name="Equation" r:id="rId4" imgW="2755900" imgH="1981200" progId="Equation.DSMT4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1281113"/>
                        <a:ext cx="5865812" cy="428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2051050" y="6061075"/>
          <a:ext cx="2698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91" name="Equation" r:id="rId6" imgW="126780" imgH="164814" progId="Equation.DSMT4">
                  <p:embed/>
                </p:oleObj>
              </mc:Choice>
              <mc:Fallback>
                <p:oleObj name="Equation" r:id="rId6" imgW="126780" imgH="164814" progId="Equation.DSMT4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6061075"/>
                        <a:ext cx="2698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230563" y="5986463"/>
          <a:ext cx="14065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92" name="Equation" r:id="rId8" imgW="660113" imgH="215806" progId="Equation.DSMT4">
                  <p:embed/>
                </p:oleObj>
              </mc:Choice>
              <mc:Fallback>
                <p:oleObj name="Equation" r:id="rId8" imgW="660113" imgH="215806" progId="Equation.DSMT4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986463"/>
                        <a:ext cx="14065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2293938" y="6238875"/>
            <a:ext cx="9239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293938" y="5667375"/>
            <a:ext cx="923925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ea typeface="华文新魏" pitchFamily="2" charset="-122"/>
              </a:rPr>
              <a:t>kr</a:t>
            </a:r>
            <a:r>
              <a:rPr lang="en-US" altLang="zh-CN" sz="2400" i="1" baseline="-25000">
                <a:ea typeface="华文新魏" pitchFamily="2" charset="-122"/>
              </a:rPr>
              <a:t>i</a:t>
            </a:r>
            <a:r>
              <a:rPr lang="en-US" altLang="zh-CN" sz="2400">
                <a:ea typeface="华文新魏" pitchFamily="2" charset="-122"/>
                <a:sym typeface="Symbol" pitchFamily="18" charset="2"/>
              </a:rPr>
              <a:t>+</a:t>
            </a:r>
            <a:r>
              <a:rPr lang="en-US" altLang="zh-CN" sz="2400" i="1">
                <a:ea typeface="华文新魏" pitchFamily="2" charset="-122"/>
              </a:rPr>
              <a:t>r</a:t>
            </a:r>
            <a:r>
              <a:rPr lang="en-US" altLang="zh-CN" sz="2400" i="1" baseline="-25000">
                <a:ea typeface="华文新魏" pitchFamily="2" charset="-122"/>
              </a:rPr>
              <a:t>j</a:t>
            </a:r>
            <a:endParaRPr lang="en-US" altLang="zh-CN" sz="2400" i="1"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5010150" y="6054725"/>
          <a:ext cx="2698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93" name="Equation" r:id="rId10" imgW="126780" imgH="164814" progId="Equation.DSMT4">
                  <p:embed/>
                </p:oleObj>
              </mc:Choice>
              <mc:Fallback>
                <p:oleObj name="Equation" r:id="rId10" imgW="126780" imgH="164814" progId="Equation.DSMT4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150" y="6054725"/>
                        <a:ext cx="2698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6189663" y="5980113"/>
          <a:ext cx="14065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94" name="Equation" r:id="rId11" imgW="660113" imgH="215806" progId="Equation.DSMT4">
                  <p:embed/>
                </p:oleObj>
              </mc:Choice>
              <mc:Fallback>
                <p:oleObj name="Equation" r:id="rId11" imgW="660113" imgH="215806" progId="Equation.DSMT4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9663" y="5980113"/>
                        <a:ext cx="14065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箭头连接符 12"/>
          <p:cNvCxnSpPr/>
          <p:nvPr/>
        </p:nvCxnSpPr>
        <p:spPr>
          <a:xfrm>
            <a:off x="5253038" y="6232525"/>
            <a:ext cx="9239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5253038" y="5661025"/>
            <a:ext cx="923925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ea typeface="华文新魏" pitchFamily="2" charset="-122"/>
              </a:rPr>
              <a:t>kc</a:t>
            </a:r>
            <a:r>
              <a:rPr lang="en-US" altLang="zh-CN" sz="2400" i="1" baseline="-25000">
                <a:ea typeface="华文新魏" pitchFamily="2" charset="-122"/>
              </a:rPr>
              <a:t>j</a:t>
            </a:r>
            <a:r>
              <a:rPr lang="en-US" altLang="zh-CN" sz="2400">
                <a:ea typeface="华文新魏" pitchFamily="2" charset="-122"/>
                <a:sym typeface="Symbol" pitchFamily="18" charset="2"/>
              </a:rPr>
              <a:t>+</a:t>
            </a:r>
            <a:r>
              <a:rPr lang="en-US" altLang="zh-CN" sz="2400" i="1">
                <a:ea typeface="华文新魏" pitchFamily="2" charset="-122"/>
              </a:rPr>
              <a:t>c</a:t>
            </a:r>
            <a:r>
              <a:rPr lang="en-US" altLang="zh-CN" sz="2400" i="1" baseline="-25000">
                <a:ea typeface="华文新魏" pitchFamily="2" charset="-122"/>
              </a:rPr>
              <a:t>i</a:t>
            </a:r>
            <a:endParaRPr lang="en-US" altLang="zh-CN" sz="2400" i="1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8114" y="1649914"/>
            <a:ext cx="7964486" cy="509154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486150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2.3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初等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870825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黑体" pitchFamily="49" charset="-122"/>
              </a:rPr>
              <a:t>        二、初等矩阵与初等变换</a:t>
            </a:r>
            <a:endParaRPr lang="en-US" altLang="zh-CN" sz="280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zh-CN" altLang="en-US" sz="2800">
                <a:ea typeface="黑体" pitchFamily="49" charset="-122"/>
              </a:rPr>
              <a:t>定理</a:t>
            </a:r>
            <a:r>
              <a:rPr lang="en-US" altLang="zh-CN" sz="2800">
                <a:ea typeface="华文新魏" pitchFamily="2" charset="-122"/>
              </a:rPr>
              <a:t>2.3.1 (1) </a:t>
            </a:r>
            <a:r>
              <a:rPr lang="zh-CN" altLang="en-US" sz="2800">
                <a:ea typeface="华文新魏" pitchFamily="2" charset="-122"/>
              </a:rPr>
              <a:t>用</a:t>
            </a:r>
            <a:r>
              <a:rPr lang="en-US" altLang="zh-CN" sz="2800" b="1" i="1">
                <a:ea typeface="华文新魏" pitchFamily="2" charset="-122"/>
              </a:rPr>
              <a:t>P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en-US" altLang="zh-CN" sz="2800" i="1">
                <a:ea typeface="华文新魏" pitchFamily="2" charset="-122"/>
              </a:rPr>
              <a:t>j</a:t>
            </a:r>
            <a:r>
              <a:rPr lang="en-US" altLang="zh-CN" sz="2800">
                <a:ea typeface="华文新魏" pitchFamily="2" charset="-122"/>
              </a:rPr>
              <a:t>)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左乘</a:t>
            </a:r>
            <a:r>
              <a:rPr lang="zh-CN" altLang="en-US" sz="2800">
                <a:ea typeface="华文新魏" pitchFamily="2" charset="-122"/>
              </a:rPr>
              <a:t>一矩阵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相当于对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该矩阵实施一次初等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行变换</a:t>
            </a:r>
            <a:r>
              <a:rPr lang="en-US" altLang="zh-CN" sz="2800" i="1">
                <a:ea typeface="华文新魏" pitchFamily="2" charset="-122"/>
              </a:rPr>
              <a:t>r</a:t>
            </a:r>
            <a:r>
              <a:rPr lang="en-US" altLang="zh-CN" sz="2800" i="1" baseline="-25000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</a:t>
            </a:r>
            <a:r>
              <a:rPr lang="en-US" altLang="zh-CN" sz="2800" i="1">
                <a:ea typeface="华文新魏" pitchFamily="2" charset="-122"/>
              </a:rPr>
              <a:t>r</a:t>
            </a:r>
            <a:r>
              <a:rPr lang="en-US" altLang="zh-CN" sz="2800" i="1" baseline="-25000">
                <a:ea typeface="华文新魏" pitchFamily="2" charset="-122"/>
              </a:rPr>
              <a:t>j</a:t>
            </a:r>
            <a:r>
              <a:rPr lang="en-US" altLang="zh-CN" sz="2800">
                <a:ea typeface="华文新魏" pitchFamily="2" charset="-122"/>
              </a:rPr>
              <a:t>; </a:t>
            </a:r>
            <a:r>
              <a:rPr lang="zh-CN" altLang="en-US" sz="2800">
                <a:ea typeface="华文新魏" pitchFamily="2" charset="-122"/>
              </a:rPr>
              <a:t>用</a:t>
            </a:r>
            <a:r>
              <a:rPr lang="en-US" altLang="zh-CN" sz="2800" b="1" i="1">
                <a:ea typeface="华文新魏" pitchFamily="2" charset="-122"/>
              </a:rPr>
              <a:t>P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en-US" altLang="zh-CN" sz="2800" i="1">
                <a:ea typeface="华文新魏" pitchFamily="2" charset="-122"/>
              </a:rPr>
              <a:t>j</a:t>
            </a:r>
            <a:r>
              <a:rPr lang="en-US" altLang="zh-CN" sz="2800">
                <a:ea typeface="华文新魏" pitchFamily="2" charset="-122"/>
              </a:rPr>
              <a:t>)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右乘</a:t>
            </a:r>
            <a:r>
              <a:rPr lang="zh-CN" altLang="en-US" sz="2800">
                <a:ea typeface="华文新魏" pitchFamily="2" charset="-122"/>
              </a:rPr>
              <a:t>一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相当于对该矩阵实施一次初等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列变换</a:t>
            </a:r>
            <a:r>
              <a:rPr lang="en-US" altLang="zh-CN" sz="2800" i="1">
                <a:ea typeface="华文新魏" pitchFamily="2" charset="-122"/>
              </a:rPr>
              <a:t>c</a:t>
            </a:r>
            <a:r>
              <a:rPr lang="en-US" altLang="zh-CN" sz="2800" i="1" baseline="-25000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</a:t>
            </a:r>
            <a:r>
              <a:rPr lang="en-US" altLang="zh-CN" sz="2800" i="1">
                <a:ea typeface="华文新魏" pitchFamily="2" charset="-122"/>
              </a:rPr>
              <a:t>c</a:t>
            </a:r>
            <a:r>
              <a:rPr lang="en-US" altLang="zh-CN" sz="2800" i="1" baseline="-25000">
                <a:ea typeface="华文新魏" pitchFamily="2" charset="-122"/>
              </a:rPr>
              <a:t>j</a:t>
            </a:r>
            <a:r>
              <a:rPr lang="en-US" altLang="zh-CN" sz="280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        </a:t>
            </a:r>
            <a:r>
              <a:rPr lang="en-US" altLang="zh-CN" sz="2800">
                <a:ea typeface="华文新魏" pitchFamily="2" charset="-122"/>
              </a:rPr>
              <a:t>(2) </a:t>
            </a:r>
            <a:r>
              <a:rPr lang="zh-CN" altLang="en-US" sz="2800">
                <a:ea typeface="华文新魏" pitchFamily="2" charset="-122"/>
              </a:rPr>
              <a:t>用</a:t>
            </a:r>
            <a:r>
              <a:rPr lang="en-US" altLang="zh-CN" sz="2800" b="1" i="1">
                <a:ea typeface="华文新魏" pitchFamily="2" charset="-122"/>
              </a:rPr>
              <a:t>P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k</a:t>
            </a:r>
            <a:r>
              <a:rPr lang="en-US" altLang="zh-CN" sz="2800">
                <a:ea typeface="华文新魏" pitchFamily="2" charset="-122"/>
              </a:rPr>
              <a:t>))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左乘</a:t>
            </a:r>
            <a:r>
              <a:rPr lang="zh-CN" altLang="en-US" sz="2800">
                <a:ea typeface="华文新魏" pitchFamily="2" charset="-122"/>
              </a:rPr>
              <a:t>一矩阵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相当于对该矩阵实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施一次初等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行变换</a:t>
            </a:r>
            <a:r>
              <a:rPr lang="en-US" altLang="zh-CN" sz="2800" i="1">
                <a:ea typeface="华文新魏" pitchFamily="2" charset="-122"/>
              </a:rPr>
              <a:t>kr</a:t>
            </a:r>
            <a:r>
              <a:rPr lang="en-US" altLang="zh-CN" sz="2800" i="1" baseline="-25000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; </a:t>
            </a:r>
            <a:r>
              <a:rPr lang="zh-CN" altLang="en-US" sz="2800">
                <a:ea typeface="华文新魏" pitchFamily="2" charset="-122"/>
              </a:rPr>
              <a:t>用</a:t>
            </a:r>
            <a:r>
              <a:rPr lang="en-US" altLang="zh-CN" sz="2800" b="1" i="1">
                <a:ea typeface="华文新魏" pitchFamily="2" charset="-122"/>
              </a:rPr>
              <a:t>P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k</a:t>
            </a:r>
            <a:r>
              <a:rPr lang="en-US" altLang="zh-CN" sz="2800">
                <a:ea typeface="华文新魏" pitchFamily="2" charset="-122"/>
              </a:rPr>
              <a:t>))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右乘</a:t>
            </a:r>
            <a:r>
              <a:rPr lang="zh-CN" altLang="en-US" sz="2800">
                <a:ea typeface="华文新魏" pitchFamily="2" charset="-122"/>
              </a:rPr>
              <a:t>一矩阵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相当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于对该矩阵实施一次初等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列变换</a:t>
            </a:r>
            <a:r>
              <a:rPr lang="en-US" altLang="zh-CN" sz="2800" i="1">
                <a:ea typeface="华文新魏" pitchFamily="2" charset="-122"/>
              </a:rPr>
              <a:t>kc</a:t>
            </a:r>
            <a:r>
              <a:rPr lang="en-US" altLang="zh-CN" sz="2800" i="1" baseline="-25000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.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>
                <a:ea typeface="华文新魏" pitchFamily="2" charset="-122"/>
              </a:rPr>
              <a:t>        (3) </a:t>
            </a:r>
            <a:r>
              <a:rPr lang="zh-CN" altLang="en-US" sz="2800">
                <a:ea typeface="华文新魏" pitchFamily="2" charset="-122"/>
              </a:rPr>
              <a:t>用</a:t>
            </a:r>
            <a:r>
              <a:rPr lang="en-US" altLang="zh-CN" sz="2800" b="1" i="1">
                <a:ea typeface="华文新魏" pitchFamily="2" charset="-122"/>
              </a:rPr>
              <a:t>P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k</a:t>
            </a:r>
            <a:r>
              <a:rPr lang="en-US" altLang="zh-CN" sz="2800">
                <a:ea typeface="华文新魏" pitchFamily="2" charset="-122"/>
              </a:rPr>
              <a:t>), </a:t>
            </a:r>
            <a:r>
              <a:rPr lang="en-US" altLang="zh-CN" sz="2800" i="1">
                <a:ea typeface="华文新魏" pitchFamily="2" charset="-122"/>
              </a:rPr>
              <a:t>j</a:t>
            </a:r>
            <a:r>
              <a:rPr lang="en-US" altLang="zh-CN" sz="2800">
                <a:ea typeface="华文新魏" pitchFamily="2" charset="-122"/>
              </a:rPr>
              <a:t>)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左乘</a:t>
            </a:r>
            <a:r>
              <a:rPr lang="zh-CN" altLang="en-US" sz="2800">
                <a:ea typeface="华文新魏" pitchFamily="2" charset="-122"/>
              </a:rPr>
              <a:t>一矩阵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相当于对该矩阵实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施一次初等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行变换</a:t>
            </a:r>
            <a:r>
              <a:rPr lang="en-US" altLang="zh-CN" sz="2800" i="1">
                <a:ea typeface="华文新魏" pitchFamily="2" charset="-122"/>
              </a:rPr>
              <a:t>kr</a:t>
            </a:r>
            <a:r>
              <a:rPr lang="en-US" altLang="zh-CN" sz="2800" i="1" baseline="-25000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2800" i="1">
                <a:ea typeface="华文新魏" pitchFamily="2" charset="-122"/>
              </a:rPr>
              <a:t>r</a:t>
            </a:r>
            <a:r>
              <a:rPr lang="en-US" altLang="zh-CN" sz="2800" i="1" baseline="-25000">
                <a:ea typeface="华文新魏" pitchFamily="2" charset="-122"/>
              </a:rPr>
              <a:t>j</a:t>
            </a:r>
            <a:r>
              <a:rPr lang="en-US" altLang="zh-CN" sz="2800">
                <a:ea typeface="华文新魏" pitchFamily="2" charset="-122"/>
              </a:rPr>
              <a:t>; </a:t>
            </a:r>
            <a:r>
              <a:rPr lang="zh-CN" altLang="en-US" sz="2800">
                <a:ea typeface="华文新魏" pitchFamily="2" charset="-122"/>
              </a:rPr>
              <a:t>用</a:t>
            </a:r>
            <a:r>
              <a:rPr lang="en-US" altLang="zh-CN" sz="2800" b="1" i="1">
                <a:ea typeface="华文新魏" pitchFamily="2" charset="-122"/>
              </a:rPr>
              <a:t>P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(</a:t>
            </a:r>
            <a:r>
              <a:rPr lang="en-US" altLang="zh-CN" sz="2800" i="1">
                <a:ea typeface="华文新魏" pitchFamily="2" charset="-122"/>
              </a:rPr>
              <a:t>k</a:t>
            </a:r>
            <a:r>
              <a:rPr lang="en-US" altLang="zh-CN" sz="2800">
                <a:ea typeface="华文新魏" pitchFamily="2" charset="-122"/>
              </a:rPr>
              <a:t>), </a:t>
            </a:r>
            <a:r>
              <a:rPr lang="en-US" altLang="zh-CN" sz="2800" i="1">
                <a:ea typeface="华文新魏" pitchFamily="2" charset="-122"/>
              </a:rPr>
              <a:t>j</a:t>
            </a:r>
            <a:r>
              <a:rPr lang="en-US" altLang="zh-CN" sz="2800">
                <a:ea typeface="华文新魏" pitchFamily="2" charset="-122"/>
              </a:rPr>
              <a:t>)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右乘</a:t>
            </a:r>
            <a:r>
              <a:rPr lang="zh-CN" altLang="en-US" sz="2800">
                <a:ea typeface="华文新魏" pitchFamily="2" charset="-122"/>
              </a:rPr>
              <a:t>一矩阵</a:t>
            </a:r>
            <a:r>
              <a:rPr lang="en-US" altLang="zh-CN" sz="2800">
                <a:ea typeface="华文新魏" pitchFamily="2" charset="-122"/>
              </a:rPr>
              <a:t>, </a:t>
            </a:r>
            <a:r>
              <a:rPr lang="zh-CN" altLang="en-US" sz="2800">
                <a:ea typeface="华文新魏" pitchFamily="2" charset="-122"/>
              </a:rPr>
              <a:t>相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>
                <a:ea typeface="华文新魏" pitchFamily="2" charset="-122"/>
              </a:rPr>
              <a:t>当于对该矩阵实施一次初等</a:t>
            </a:r>
            <a:r>
              <a:rPr lang="zh-CN" altLang="en-US" sz="2800">
                <a:latin typeface="华文琥珀" pitchFamily="2" charset="-122"/>
                <a:ea typeface="华文琥珀" pitchFamily="2" charset="-122"/>
              </a:rPr>
              <a:t>列变换</a:t>
            </a:r>
            <a:r>
              <a:rPr lang="en-US" altLang="zh-CN" sz="2800" i="1">
                <a:ea typeface="华文新魏" pitchFamily="2" charset="-122"/>
              </a:rPr>
              <a:t>kc</a:t>
            </a:r>
            <a:r>
              <a:rPr lang="en-US" altLang="zh-CN" sz="2800" i="1" baseline="-25000">
                <a:ea typeface="华文新魏" pitchFamily="2" charset="-122"/>
              </a:rPr>
              <a:t>j</a:t>
            </a:r>
            <a:r>
              <a:rPr lang="en-US" altLang="zh-CN" sz="2800">
                <a:ea typeface="华文新魏" pitchFamily="2" charset="-122"/>
                <a:sym typeface="Symbol" pitchFamily="18" charset="2"/>
              </a:rPr>
              <a:t></a:t>
            </a:r>
            <a:r>
              <a:rPr lang="en-US" altLang="zh-CN" sz="2800" i="1">
                <a:ea typeface="华文新魏" pitchFamily="2" charset="-122"/>
              </a:rPr>
              <a:t>c</a:t>
            </a:r>
            <a:r>
              <a:rPr lang="en-US" altLang="zh-CN" sz="2800" i="1" baseline="-25000">
                <a:ea typeface="华文新魏" pitchFamily="2" charset="-122"/>
              </a:rPr>
              <a:t>i</a:t>
            </a:r>
            <a:r>
              <a:rPr lang="en-US" altLang="zh-CN" sz="2800">
                <a:ea typeface="华文新魏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486150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2.3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初等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2374900" y="1414463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45" name="Equation" r:id="rId4" imgW="152268" imgH="164957" progId="Equation.DSMT4">
                  <p:embed/>
                </p:oleObj>
              </mc:Choice>
              <mc:Fallback>
                <p:oleObj name="Equation" r:id="rId4" imgW="152268" imgH="164957" progId="Equation.DSMT4">
                  <p:embed/>
                  <p:pic>
                    <p:nvPicPr>
                      <p:cNvPr id="0" name="Picture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1414463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箭头连接符 15"/>
          <p:cNvCxnSpPr>
            <a:cxnSpLocks noChangeShapeType="1"/>
          </p:cNvCxnSpPr>
          <p:nvPr/>
        </p:nvCxnSpPr>
        <p:spPr bwMode="auto">
          <a:xfrm>
            <a:off x="2771775" y="1628775"/>
            <a:ext cx="1082675" cy="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2903538" y="1063625"/>
            <a:ext cx="8604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solidFill>
                  <a:srgbClr val="000000"/>
                </a:solidFill>
                <a:ea typeface="华文新魏" pitchFamily="2" charset="-122"/>
              </a:rPr>
              <a:t>r</a:t>
            </a:r>
            <a:r>
              <a:rPr lang="en-US" altLang="zh-CN" sz="2400" i="1" baseline="-25000">
                <a:solidFill>
                  <a:srgbClr val="000000"/>
                </a:solidFill>
                <a:ea typeface="华文新魏" pitchFamily="2" charset="-122"/>
              </a:rPr>
              <a:t>i</a:t>
            </a:r>
            <a:r>
              <a:rPr lang="en-US" altLang="zh-CN" sz="24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</a:t>
            </a:r>
            <a:r>
              <a:rPr lang="en-US" altLang="zh-CN" sz="2400" i="1">
                <a:solidFill>
                  <a:srgbClr val="000000"/>
                </a:solidFill>
                <a:ea typeface="华文新魏" pitchFamily="2" charset="-122"/>
              </a:rPr>
              <a:t>r</a:t>
            </a:r>
            <a:r>
              <a:rPr lang="en-US" altLang="zh-CN" sz="2400" i="1" baseline="-25000">
                <a:solidFill>
                  <a:srgbClr val="000000"/>
                </a:solidFill>
                <a:ea typeface="华文新魏" pitchFamily="2" charset="-122"/>
              </a:rPr>
              <a:t>j</a:t>
            </a:r>
            <a:endParaRPr lang="en-US" altLang="zh-CN" sz="2400" i="1">
              <a:solidFill>
                <a:srgbClr val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3886200" y="1430338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46" name="Equation" r:id="rId6" imgW="152268" imgH="164957" progId="Equation.DSMT4">
                  <p:embed/>
                </p:oleObj>
              </mc:Choice>
              <mc:Fallback>
                <p:oleObj name="Equation" r:id="rId6" imgW="152268" imgH="164957" progId="Equation.DSMT4">
                  <p:embed/>
                  <p:pic>
                    <p:nvPicPr>
                      <p:cNvPr id="0" name="Picture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430338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4211638" y="1376363"/>
          <a:ext cx="15414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47" name="Equation" r:id="rId8" imgW="723586" imgH="215806" progId="Equation.DSMT4">
                  <p:embed/>
                </p:oleObj>
              </mc:Choice>
              <mc:Fallback>
                <p:oleObj name="Equation" r:id="rId8" imgW="723586" imgH="215806" progId="Equation.DSMT4">
                  <p:embed/>
                  <p:pic>
                    <p:nvPicPr>
                      <p:cNvPr id="0" name="Picture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376363"/>
                        <a:ext cx="15414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2339975" y="2062163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48" name="Equation" r:id="rId10" imgW="152268" imgH="164957" progId="Equation.DSMT4">
                  <p:embed/>
                </p:oleObj>
              </mc:Choice>
              <mc:Fallback>
                <p:oleObj name="Equation" r:id="rId10" imgW="152268" imgH="164957" progId="Equation.DSMT4">
                  <p:embed/>
                  <p:pic>
                    <p:nvPicPr>
                      <p:cNvPr id="0" name="Picture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062163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接箭头连接符 20"/>
          <p:cNvCxnSpPr>
            <a:cxnSpLocks noChangeShapeType="1"/>
          </p:cNvCxnSpPr>
          <p:nvPr/>
        </p:nvCxnSpPr>
        <p:spPr bwMode="auto">
          <a:xfrm>
            <a:off x="2736850" y="2276475"/>
            <a:ext cx="1082675" cy="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2868613" y="1711325"/>
            <a:ext cx="893762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solidFill>
                  <a:srgbClr val="000000"/>
                </a:solidFill>
                <a:ea typeface="华文新魏" pitchFamily="2" charset="-122"/>
              </a:rPr>
              <a:t>c</a:t>
            </a:r>
            <a:r>
              <a:rPr lang="en-US" altLang="zh-CN" sz="2400" i="1" baseline="-25000">
                <a:solidFill>
                  <a:srgbClr val="000000"/>
                </a:solidFill>
                <a:ea typeface="华文新魏" pitchFamily="2" charset="-122"/>
              </a:rPr>
              <a:t>i</a:t>
            </a:r>
            <a:r>
              <a:rPr lang="en-US" altLang="zh-CN" sz="2400">
                <a:solidFill>
                  <a:srgbClr val="000000"/>
                </a:solidFill>
                <a:ea typeface="华文新魏" pitchFamily="2" charset="-122"/>
                <a:sym typeface="Symbol" pitchFamily="18" charset="2"/>
              </a:rPr>
              <a:t></a:t>
            </a:r>
            <a:r>
              <a:rPr lang="en-US" altLang="zh-CN" sz="2400" i="1">
                <a:solidFill>
                  <a:srgbClr val="000000"/>
                </a:solidFill>
                <a:ea typeface="华文新魏" pitchFamily="2" charset="-122"/>
              </a:rPr>
              <a:t>c</a:t>
            </a:r>
            <a:r>
              <a:rPr lang="en-US" altLang="zh-CN" sz="2400" i="1" baseline="-25000">
                <a:solidFill>
                  <a:srgbClr val="000000"/>
                </a:solidFill>
                <a:ea typeface="华文新魏" pitchFamily="2" charset="-122"/>
              </a:rPr>
              <a:t>j</a:t>
            </a:r>
            <a:endParaRPr lang="en-US" altLang="zh-CN" sz="2400" i="1">
              <a:solidFill>
                <a:srgbClr val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/>
        </p:nvGraphicFramePr>
        <p:xfrm>
          <a:off x="3851275" y="2078038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49" name="Equation" r:id="rId11" imgW="152268" imgH="164957" progId="Equation.DSMT4">
                  <p:embed/>
                </p:oleObj>
              </mc:Choice>
              <mc:Fallback>
                <p:oleObj name="Equation" r:id="rId11" imgW="152268" imgH="164957" progId="Equation.DSMT4">
                  <p:embed/>
                  <p:pic>
                    <p:nvPicPr>
                      <p:cNvPr id="0" name="Picture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078038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/>
        </p:nvGraphicFramePr>
        <p:xfrm>
          <a:off x="4189413" y="2024063"/>
          <a:ext cx="151447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0" name="Equation" r:id="rId12" imgW="710891" imgH="215806" progId="Equation.DSMT4">
                  <p:embed/>
                </p:oleObj>
              </mc:Choice>
              <mc:Fallback>
                <p:oleObj name="Equation" r:id="rId12" imgW="710891" imgH="215806" progId="Equation.DSMT4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9413" y="2024063"/>
                        <a:ext cx="1514475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"/>
          <p:cNvGraphicFramePr>
            <a:graphicFrameLocks noChangeAspect="1"/>
          </p:cNvGraphicFramePr>
          <p:nvPr/>
        </p:nvGraphicFramePr>
        <p:xfrm>
          <a:off x="2339975" y="2845295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1" name="Equation" r:id="rId14" imgW="152268" imgH="164957" progId="Equation.DSMT4">
                  <p:embed/>
                </p:oleObj>
              </mc:Choice>
              <mc:Fallback>
                <p:oleObj name="Equation" r:id="rId14" imgW="152268" imgH="164957" progId="Equation.DSMT4">
                  <p:embed/>
                  <p:pic>
                    <p:nvPicPr>
                      <p:cNvPr id="0" name="Picture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845295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箭头连接符 25"/>
          <p:cNvCxnSpPr>
            <a:cxnSpLocks noChangeShapeType="1"/>
          </p:cNvCxnSpPr>
          <p:nvPr/>
        </p:nvCxnSpPr>
        <p:spPr bwMode="auto">
          <a:xfrm>
            <a:off x="2736850" y="3059608"/>
            <a:ext cx="1082675" cy="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2987675" y="2492870"/>
            <a:ext cx="498475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solidFill>
                  <a:srgbClr val="000000"/>
                </a:solidFill>
                <a:ea typeface="华文新魏" pitchFamily="2" charset="-122"/>
              </a:rPr>
              <a:t>kr</a:t>
            </a:r>
            <a:r>
              <a:rPr lang="en-US" altLang="zh-CN" sz="2400" i="1" baseline="-25000">
                <a:solidFill>
                  <a:srgbClr val="000000"/>
                </a:solidFill>
                <a:ea typeface="华文新魏" pitchFamily="2" charset="-122"/>
              </a:rPr>
              <a:t>i</a:t>
            </a:r>
            <a:endParaRPr lang="en-US" altLang="zh-CN" sz="2400" i="1">
              <a:solidFill>
                <a:srgbClr val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28" name="Object 3"/>
          <p:cNvGraphicFramePr>
            <a:graphicFrameLocks noChangeAspect="1"/>
          </p:cNvGraphicFramePr>
          <p:nvPr/>
        </p:nvGraphicFramePr>
        <p:xfrm>
          <a:off x="3851275" y="2861170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2" name="Equation" r:id="rId15" imgW="152268" imgH="164957" progId="Equation.DSMT4">
                  <p:embed/>
                </p:oleObj>
              </mc:Choice>
              <mc:Fallback>
                <p:oleObj name="Equation" r:id="rId15" imgW="152268" imgH="164957" progId="Equation.DSMT4">
                  <p:embed/>
                  <p:pic>
                    <p:nvPicPr>
                      <p:cNvPr id="0" name="Picture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861170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"/>
          <p:cNvGraphicFramePr>
            <a:graphicFrameLocks noChangeAspect="1"/>
          </p:cNvGraphicFramePr>
          <p:nvPr/>
        </p:nvGraphicFramePr>
        <p:xfrm>
          <a:off x="4171950" y="2807195"/>
          <a:ext cx="162401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3" name="Equation" r:id="rId16" imgW="761669" imgH="215806" progId="Equation.DSMT4">
                  <p:embed/>
                </p:oleObj>
              </mc:Choice>
              <mc:Fallback>
                <p:oleObj name="Equation" r:id="rId16" imgW="761669" imgH="215806" progId="Equation.DSMT4">
                  <p:embed/>
                  <p:pic>
                    <p:nvPicPr>
                      <p:cNvPr id="0" name="Picture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1950" y="2807195"/>
                        <a:ext cx="162401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"/>
          <p:cNvGraphicFramePr>
            <a:graphicFrameLocks noChangeAspect="1"/>
          </p:cNvGraphicFramePr>
          <p:nvPr/>
        </p:nvGraphicFramePr>
        <p:xfrm>
          <a:off x="2339975" y="3483470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4" name="Equation" r:id="rId18" imgW="152268" imgH="164957" progId="Equation.DSMT4">
                  <p:embed/>
                </p:oleObj>
              </mc:Choice>
              <mc:Fallback>
                <p:oleObj name="Equation" r:id="rId18" imgW="152268" imgH="164957" progId="Equation.DSMT4">
                  <p:embed/>
                  <p:pic>
                    <p:nvPicPr>
                      <p:cNvPr id="0" name="Picture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483470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接箭头连接符 30"/>
          <p:cNvCxnSpPr>
            <a:cxnSpLocks noChangeShapeType="1"/>
          </p:cNvCxnSpPr>
          <p:nvPr/>
        </p:nvCxnSpPr>
        <p:spPr bwMode="auto">
          <a:xfrm>
            <a:off x="2736850" y="3699370"/>
            <a:ext cx="1082675" cy="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2987675" y="3132633"/>
            <a:ext cx="51435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solidFill>
                  <a:srgbClr val="000000"/>
                </a:solidFill>
                <a:ea typeface="华文新魏" pitchFamily="2" charset="-122"/>
              </a:rPr>
              <a:t>kc</a:t>
            </a:r>
            <a:r>
              <a:rPr lang="en-US" altLang="zh-CN" sz="2400" i="1" baseline="-25000">
                <a:solidFill>
                  <a:srgbClr val="000000"/>
                </a:solidFill>
                <a:ea typeface="华文新魏" pitchFamily="2" charset="-122"/>
              </a:rPr>
              <a:t>i</a:t>
            </a:r>
            <a:endParaRPr lang="en-US" altLang="zh-CN" sz="2400" i="1">
              <a:solidFill>
                <a:srgbClr val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33" name="Object 3"/>
          <p:cNvGraphicFramePr>
            <a:graphicFrameLocks noChangeAspect="1"/>
          </p:cNvGraphicFramePr>
          <p:nvPr/>
        </p:nvGraphicFramePr>
        <p:xfrm>
          <a:off x="3851275" y="3500933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5" name="Equation" r:id="rId19" imgW="152268" imgH="164957" progId="Equation.DSMT4">
                  <p:embed/>
                </p:oleObj>
              </mc:Choice>
              <mc:Fallback>
                <p:oleObj name="Equation" r:id="rId19" imgW="152268" imgH="164957" progId="Equation.DSMT4">
                  <p:embed/>
                  <p:pic>
                    <p:nvPicPr>
                      <p:cNvPr id="0" name="Picture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500933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"/>
          <p:cNvGraphicFramePr>
            <a:graphicFrameLocks noChangeAspect="1"/>
          </p:cNvGraphicFramePr>
          <p:nvPr/>
        </p:nvGraphicFramePr>
        <p:xfrm>
          <a:off x="4171950" y="3445370"/>
          <a:ext cx="162401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6" name="Equation" r:id="rId20" imgW="761669" imgH="215806" progId="Equation.DSMT4">
                  <p:embed/>
                </p:oleObj>
              </mc:Choice>
              <mc:Fallback>
                <p:oleObj name="Equation" r:id="rId20" imgW="761669" imgH="215806" progId="Equation.DSMT4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1950" y="3445370"/>
                        <a:ext cx="162401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"/>
          <p:cNvGraphicFramePr>
            <a:graphicFrameLocks noChangeAspect="1"/>
          </p:cNvGraphicFramePr>
          <p:nvPr/>
        </p:nvGraphicFramePr>
        <p:xfrm>
          <a:off x="2339975" y="4211897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7" name="Equation" r:id="rId22" imgW="152268" imgH="164957" progId="Equation.DSMT4">
                  <p:embed/>
                </p:oleObj>
              </mc:Choice>
              <mc:Fallback>
                <p:oleObj name="Equation" r:id="rId22" imgW="152268" imgH="164957" progId="Equation.DSMT4">
                  <p:embed/>
                  <p:pic>
                    <p:nvPicPr>
                      <p:cNvPr id="0" name="Picture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211897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直接箭头连接符 35"/>
          <p:cNvCxnSpPr>
            <a:cxnSpLocks noChangeShapeType="1"/>
          </p:cNvCxnSpPr>
          <p:nvPr/>
        </p:nvCxnSpPr>
        <p:spPr bwMode="auto">
          <a:xfrm>
            <a:off x="2736850" y="4427797"/>
            <a:ext cx="1082675" cy="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2843213" y="3861060"/>
            <a:ext cx="8509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 dirty="0" err="1">
                <a:solidFill>
                  <a:srgbClr val="000000"/>
                </a:solidFill>
                <a:ea typeface="华文新魏" pitchFamily="2" charset="-122"/>
              </a:rPr>
              <a:t>kr</a:t>
            </a:r>
            <a:r>
              <a:rPr lang="en-US" altLang="zh-CN" sz="2400" i="1" baseline="-25000" dirty="0" err="1">
                <a:solidFill>
                  <a:srgbClr val="000000"/>
                </a:solidFill>
                <a:ea typeface="华文新魏" pitchFamily="2" charset="-122"/>
              </a:rPr>
              <a:t>i</a:t>
            </a:r>
            <a:r>
              <a:rPr lang="en-US" altLang="zh-CN" sz="2400" dirty="0" err="1">
                <a:ea typeface="华文新魏" pitchFamily="2" charset="-122"/>
                <a:sym typeface="Symbol" pitchFamily="18" charset="2"/>
              </a:rPr>
              <a:t>+</a:t>
            </a:r>
            <a:r>
              <a:rPr lang="en-US" altLang="zh-CN" sz="2400" i="1" dirty="0" err="1">
                <a:ea typeface="华文新魏" pitchFamily="2" charset="-122"/>
              </a:rPr>
              <a:t>r</a:t>
            </a:r>
            <a:r>
              <a:rPr lang="en-US" altLang="zh-CN" sz="2400" i="1" baseline="-25000" dirty="0" err="1">
                <a:ea typeface="华文新魏" pitchFamily="2" charset="-122"/>
              </a:rPr>
              <a:t>j</a:t>
            </a:r>
            <a:endParaRPr lang="en-US" altLang="zh-CN" sz="2400" i="1" dirty="0"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38" name="Object 3"/>
          <p:cNvGraphicFramePr>
            <a:graphicFrameLocks noChangeAspect="1"/>
          </p:cNvGraphicFramePr>
          <p:nvPr/>
        </p:nvGraphicFramePr>
        <p:xfrm>
          <a:off x="3851275" y="4229360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8" name="Equation" r:id="rId23" imgW="152268" imgH="164957" progId="Equation.DSMT4">
                  <p:embed/>
                </p:oleObj>
              </mc:Choice>
              <mc:Fallback>
                <p:oleObj name="Equation" r:id="rId23" imgW="152268" imgH="164957" progId="Equation.DSMT4">
                  <p:embed/>
                  <p:pic>
                    <p:nvPicPr>
                      <p:cNvPr id="0" name="Picture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229360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"/>
          <p:cNvGraphicFramePr>
            <a:graphicFrameLocks noChangeAspect="1"/>
          </p:cNvGraphicFramePr>
          <p:nvPr/>
        </p:nvGraphicFramePr>
        <p:xfrm>
          <a:off x="4140200" y="4173797"/>
          <a:ext cx="19478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9" name="Equation" r:id="rId24" imgW="914003" imgH="215806" progId="Equation.DSMT4">
                  <p:embed/>
                </p:oleObj>
              </mc:Choice>
              <mc:Fallback>
                <p:oleObj name="Equation" r:id="rId24" imgW="914003" imgH="215806" progId="Equation.DSMT4">
                  <p:embed/>
                  <p:pic>
                    <p:nvPicPr>
                      <p:cNvPr id="0" name="Picture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4173797"/>
                        <a:ext cx="194786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"/>
          <p:cNvGraphicFramePr>
            <a:graphicFrameLocks noChangeAspect="1"/>
          </p:cNvGraphicFramePr>
          <p:nvPr/>
        </p:nvGraphicFramePr>
        <p:xfrm>
          <a:off x="2339975" y="4932622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0" name="Equation" r:id="rId26" imgW="152268" imgH="164957" progId="Equation.DSMT4">
                  <p:embed/>
                </p:oleObj>
              </mc:Choice>
              <mc:Fallback>
                <p:oleObj name="Equation" r:id="rId26" imgW="152268" imgH="164957" progId="Equation.DSMT4">
                  <p:embed/>
                  <p:pic>
                    <p:nvPicPr>
                      <p:cNvPr id="0" name="Picture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932622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直接箭头连接符 40"/>
          <p:cNvCxnSpPr>
            <a:cxnSpLocks noChangeShapeType="1"/>
          </p:cNvCxnSpPr>
          <p:nvPr/>
        </p:nvCxnSpPr>
        <p:spPr bwMode="auto">
          <a:xfrm>
            <a:off x="2736850" y="5148522"/>
            <a:ext cx="1082675" cy="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42" name="Text Box 3"/>
          <p:cNvSpPr txBox="1">
            <a:spLocks noChangeArrowheads="1"/>
          </p:cNvSpPr>
          <p:nvPr/>
        </p:nvSpPr>
        <p:spPr bwMode="auto">
          <a:xfrm>
            <a:off x="2843213" y="4580197"/>
            <a:ext cx="8826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400" i="1">
                <a:solidFill>
                  <a:srgbClr val="000000"/>
                </a:solidFill>
                <a:ea typeface="华文新魏" pitchFamily="2" charset="-122"/>
              </a:rPr>
              <a:t>kc</a:t>
            </a:r>
            <a:r>
              <a:rPr lang="en-US" altLang="zh-CN" sz="2400" i="1" baseline="-25000">
                <a:solidFill>
                  <a:srgbClr val="000000"/>
                </a:solidFill>
                <a:ea typeface="华文新魏" pitchFamily="2" charset="-122"/>
              </a:rPr>
              <a:t>i</a:t>
            </a:r>
            <a:r>
              <a:rPr lang="en-US" altLang="zh-CN" sz="2400">
                <a:ea typeface="华文新魏" pitchFamily="2" charset="-122"/>
                <a:sym typeface="Symbol" pitchFamily="18" charset="2"/>
              </a:rPr>
              <a:t>+</a:t>
            </a:r>
            <a:r>
              <a:rPr lang="en-US" altLang="zh-CN" sz="2400" i="1">
                <a:ea typeface="华文新魏" pitchFamily="2" charset="-122"/>
              </a:rPr>
              <a:t>c</a:t>
            </a:r>
            <a:r>
              <a:rPr lang="en-US" altLang="zh-CN" sz="2400" i="1" baseline="-25000">
                <a:ea typeface="华文新魏" pitchFamily="2" charset="-122"/>
              </a:rPr>
              <a:t>j</a:t>
            </a:r>
            <a:endParaRPr lang="en-US" altLang="zh-CN" sz="2400" i="1"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43" name="Object 3"/>
          <p:cNvGraphicFramePr>
            <a:graphicFrameLocks noChangeAspect="1"/>
          </p:cNvGraphicFramePr>
          <p:nvPr/>
        </p:nvGraphicFramePr>
        <p:xfrm>
          <a:off x="3851275" y="4950085"/>
          <a:ext cx="325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1" name="Equation" r:id="rId27" imgW="152268" imgH="164957" progId="Equation.DSMT4">
                  <p:embed/>
                </p:oleObj>
              </mc:Choice>
              <mc:Fallback>
                <p:oleObj name="Equation" r:id="rId27" imgW="152268" imgH="164957" progId="Equation.DSMT4">
                  <p:embed/>
                  <p:pic>
                    <p:nvPicPr>
                      <p:cNvPr id="0" name="Picture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950085"/>
                        <a:ext cx="3254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3"/>
          <p:cNvGraphicFramePr>
            <a:graphicFrameLocks noChangeAspect="1"/>
          </p:cNvGraphicFramePr>
          <p:nvPr/>
        </p:nvGraphicFramePr>
        <p:xfrm>
          <a:off x="4152900" y="4894522"/>
          <a:ext cx="19208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2" name="Equation" r:id="rId28" imgW="901309" imgH="215806" progId="Equation.DSMT4">
                  <p:embed/>
                </p:oleObj>
              </mc:Choice>
              <mc:Fallback>
                <p:oleObj name="Equation" r:id="rId28" imgW="901309" imgH="215806" progId="Equation.DSMT4">
                  <p:embed/>
                  <p:pic>
                    <p:nvPicPr>
                      <p:cNvPr id="0" name="Picture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4894522"/>
                        <a:ext cx="192087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3"/>
          <p:cNvSpPr txBox="1">
            <a:spLocks noChangeArrowheads="1"/>
          </p:cNvSpPr>
          <p:nvPr/>
        </p:nvSpPr>
        <p:spPr bwMode="auto">
          <a:xfrm>
            <a:off x="971551" y="5517290"/>
            <a:ext cx="8065069" cy="12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        </a:t>
            </a:r>
            <a:r>
              <a:rPr lang="zh-CN" altLang="en-US" sz="2800" dirty="0" smtClean="0">
                <a:solidFill>
                  <a:srgbClr val="000000"/>
                </a:solidFill>
                <a:ea typeface="黑体" pitchFamily="49" charset="-122"/>
              </a:rPr>
              <a:t>注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初等矩阵左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(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右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)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乘一矩阵相当于对该矩阵</a:t>
            </a:r>
            <a:endParaRPr lang="en-US" altLang="zh-CN" sz="2800" dirty="0" smtClean="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实施一次与得到该初等矩阵相同的初等行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(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列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)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变换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.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486150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2.3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初等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24066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        </a:t>
            </a:r>
            <a:r>
              <a:rPr lang="zh-CN" altLang="en-US" sz="2800" dirty="0">
                <a:solidFill>
                  <a:srgbClr val="000000"/>
                </a:solidFill>
                <a:ea typeface="黑体" pitchFamily="49" charset="-122"/>
              </a:rPr>
              <a:t>例</a:t>
            </a:r>
            <a:r>
              <a:rPr lang="en-US" altLang="zh-CN" sz="2800" dirty="0">
                <a:solidFill>
                  <a:srgbClr val="000000"/>
                </a:solidFill>
                <a:ea typeface="黑体" pitchFamily="49" charset="-122"/>
              </a:rPr>
              <a:t>2.3.1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设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5003800" y="1844675"/>
          <a:ext cx="2865438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64" name="Equation" r:id="rId4" imgW="1346200" imgH="749300" progId="Equation.DSMT4">
                  <p:embed/>
                </p:oleObj>
              </mc:Choice>
              <mc:Fallback>
                <p:oleObj name="Equation" r:id="rId4" imgW="1346200" imgH="749300" progId="Equation.DSMT4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1844675"/>
                        <a:ext cx="2865438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619250" y="1844675"/>
          <a:ext cx="2894013" cy="162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65" name="Equation" r:id="rId6" imgW="1358900" imgH="749300" progId="Equation.DSMT4">
                  <p:embed/>
                </p:oleObj>
              </mc:Choice>
              <mc:Fallback>
                <p:oleObj name="Equation" r:id="rId6" imgW="1358900" imgH="749300" progId="Equation.DSMT4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844675"/>
                        <a:ext cx="2894013" cy="162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38300" y="3716338"/>
          <a:ext cx="2973388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66" name="Equation" r:id="rId8" imgW="1397000" imgH="749300" progId="Equation.DSMT4">
                  <p:embed/>
                </p:oleObj>
              </mc:Choice>
              <mc:Fallback>
                <p:oleObj name="Equation" r:id="rId8" imgW="1397000" imgH="749300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3716338"/>
                        <a:ext cx="2973388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875213" y="3789363"/>
          <a:ext cx="327025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67" name="Equation" r:id="rId10" imgW="1536700" imgH="749300" progId="Equation.DSMT4">
                  <p:embed/>
                </p:oleObj>
              </mc:Choice>
              <mc:Fallback>
                <p:oleObj name="Equation" r:id="rId10" imgW="1536700" imgH="749300" progId="Equation.DSMT4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5213" y="3789363"/>
                        <a:ext cx="327025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763713" y="5589588"/>
            <a:ext cx="6154737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(2, 3)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AP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(2, 3),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AP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(3(3)), 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P</a:t>
            </a:r>
            <a:r>
              <a:rPr lang="en-US" altLang="zh-CN" sz="2800">
                <a:solidFill>
                  <a:srgbClr val="000000"/>
                </a:solidFill>
                <a:ea typeface="华文新魏" pitchFamily="2" charset="-122"/>
              </a:rPr>
              <a:t>(3(3), 2)</a:t>
            </a:r>
            <a:r>
              <a:rPr lang="en-US" altLang="zh-CN" sz="2800" b="1" i="1">
                <a:solidFill>
                  <a:srgbClr val="000000"/>
                </a:solidFill>
                <a:ea typeface="华文新魏" pitchFamily="2" charset="-122"/>
              </a:rPr>
              <a:t>A</a:t>
            </a:r>
            <a:endParaRPr lang="en-US" altLang="zh-CN" sz="2800">
              <a:solidFill>
                <a:srgbClr val="000000"/>
              </a:solidFill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8114" y="1649914"/>
            <a:ext cx="7892476" cy="285923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486150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2.3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初等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550" y="1052513"/>
            <a:ext cx="7731125" cy="342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黑体" pitchFamily="49" charset="-122"/>
              </a:rPr>
              <a:t>        三、初等矩阵的性质</a:t>
            </a:r>
            <a:endParaRPr lang="en-US" altLang="zh-CN" sz="2800" dirty="0"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性质</a:t>
            </a:r>
            <a:r>
              <a:rPr lang="en-US" altLang="zh-CN" sz="2800" dirty="0">
                <a:ea typeface="华文新魏" pitchFamily="2" charset="-122"/>
              </a:rPr>
              <a:t>2.3.1 </a:t>
            </a:r>
            <a:r>
              <a:rPr lang="zh-CN" altLang="en-US" sz="2800" dirty="0">
                <a:ea typeface="华文新魏" pitchFamily="2" charset="-122"/>
              </a:rPr>
              <a:t>若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zh-CN" altLang="en-US" sz="2800" dirty="0">
                <a:ea typeface="华文新魏" pitchFamily="2" charset="-122"/>
              </a:rPr>
              <a:t>是一个初等矩阵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zh-CN" altLang="en-US" sz="2800" dirty="0">
                <a:ea typeface="华文新魏" pitchFamily="2" charset="-122"/>
              </a:rPr>
              <a:t>是可逆的</a:t>
            </a:r>
            <a:r>
              <a:rPr lang="en-US" altLang="zh-CN" sz="2800" dirty="0">
                <a:ea typeface="华文新魏" pitchFamily="2" charset="-122"/>
              </a:rPr>
              <a:t>,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并且其逆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1600" b="1" i="1" dirty="0">
                <a:ea typeface="华文新魏" pitchFamily="2" charset="-122"/>
              </a:rPr>
              <a:t> 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zh-CN" altLang="en-US" sz="2800" dirty="0">
                <a:ea typeface="华文新魏" pitchFamily="2" charset="-122"/>
              </a:rPr>
              <a:t>是同类型的初等矩阵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即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(1)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 err="1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i="1" dirty="0">
                <a:ea typeface="华文新魏" pitchFamily="2" charset="-122"/>
              </a:rPr>
              <a:t>j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 err="1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i="1" dirty="0">
                <a:ea typeface="华文新魏" pitchFamily="2" charset="-122"/>
              </a:rPr>
              <a:t>j</a:t>
            </a:r>
            <a:r>
              <a:rPr lang="en-US" altLang="zh-CN" sz="2800" dirty="0">
                <a:ea typeface="华文新魏" pitchFamily="2" charset="-122"/>
              </a:rPr>
              <a:t>);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en-US" altLang="zh-CN" sz="2800" dirty="0">
                <a:ea typeface="华文新魏" pitchFamily="2" charset="-122"/>
              </a:rPr>
              <a:t>(2)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 err="1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2800" dirty="0">
                <a:ea typeface="华文新魏" pitchFamily="2" charset="-122"/>
              </a:rPr>
              <a:t>))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 err="1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1400" i="1" dirty="0">
                <a:ea typeface="华文新魏" pitchFamily="2" charset="-122"/>
              </a:rPr>
              <a:t> 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2800" dirty="0">
                <a:ea typeface="华文新魏" pitchFamily="2" charset="-122"/>
              </a:rPr>
              <a:t>));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(3)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 err="1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2800" dirty="0">
                <a:ea typeface="华文新魏" pitchFamily="2" charset="-122"/>
              </a:rPr>
              <a:t>), </a:t>
            </a:r>
            <a:r>
              <a:rPr lang="en-US" altLang="zh-CN" sz="2800" i="1" dirty="0">
                <a:ea typeface="华文新魏" pitchFamily="2" charset="-122"/>
              </a:rPr>
              <a:t>j</a:t>
            </a:r>
            <a:r>
              <a:rPr lang="en-US" altLang="zh-CN" sz="2800" dirty="0">
                <a:ea typeface="华文新魏" pitchFamily="2" charset="-122"/>
              </a:rPr>
              <a:t>)</a:t>
            </a:r>
            <a:r>
              <a:rPr lang="zh-CN" altLang="en-US" sz="2800" baseline="30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30000" dirty="0">
                <a:ea typeface="华文新魏" pitchFamily="2" charset="-122"/>
                <a:sym typeface="Symbol" pitchFamily="18" charset="2"/>
              </a:rPr>
              <a:t>1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i="1" dirty="0" err="1">
                <a:ea typeface="华文新魏" pitchFamily="2" charset="-122"/>
              </a:rPr>
              <a:t>i</a:t>
            </a:r>
            <a:r>
              <a:rPr lang="en-US" altLang="zh-CN" sz="2800" dirty="0">
                <a:ea typeface="华文新魏" pitchFamily="2" charset="-122"/>
              </a:rPr>
              <a:t>(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i="1" dirty="0">
                <a:ea typeface="华文新魏" pitchFamily="2" charset="-122"/>
              </a:rPr>
              <a:t>k</a:t>
            </a:r>
            <a:r>
              <a:rPr lang="en-US" altLang="zh-CN" sz="2800" dirty="0">
                <a:ea typeface="华文新魏" pitchFamily="2" charset="-122"/>
              </a:rPr>
              <a:t>), </a:t>
            </a:r>
            <a:r>
              <a:rPr lang="en-US" altLang="zh-CN" sz="2800" i="1" dirty="0">
                <a:ea typeface="华文新魏" pitchFamily="2" charset="-122"/>
              </a:rPr>
              <a:t>j</a:t>
            </a:r>
            <a:r>
              <a:rPr lang="en-US" altLang="zh-CN" sz="2800" dirty="0">
                <a:ea typeface="华文新魏" pitchFamily="2" charset="-122"/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71813" y="188913"/>
            <a:ext cx="3486150" cy="701675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2.3 </a:t>
            </a:r>
            <a:r>
              <a:rPr lang="zh-CN" altLang="en-US" sz="4000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初等</a:t>
            </a:r>
            <a:r>
              <a:rPr lang="zh-CN" altLang="en-US" sz="4000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3347830" y="1988800"/>
            <a:ext cx="2159566" cy="177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黑体" pitchFamily="49" charset="-122"/>
              </a:rPr>
              <a:t>作业</a:t>
            </a:r>
            <a:endParaRPr lang="en-US" altLang="zh-CN" sz="2800" dirty="0">
              <a:ea typeface="黑体" pitchFamily="49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黑体" pitchFamily="49" charset="-122"/>
              </a:rPr>
              <a:t>P39 </a:t>
            </a:r>
            <a:endParaRPr lang="en-US" altLang="zh-CN" sz="2800" dirty="0" smtClean="0">
              <a:ea typeface="黑体" pitchFamily="49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ea typeface="黑体" pitchFamily="49" charset="-122"/>
              </a:rPr>
              <a:t>10, 12, 15, 17</a:t>
            </a:r>
            <a:endParaRPr lang="en-US" altLang="zh-CN" sz="2800" dirty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436938" y="185738"/>
            <a:ext cx="1711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D9F1F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4000" b="1" kern="0" dirty="0" smtClean="0">
                <a:solidFill>
                  <a:srgbClr val="000000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Times New Roman" panose="02020603050405020304" pitchFamily="18" charset="0"/>
              </a:rPr>
              <a:t>回    顾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1763610" y="1328010"/>
            <a:ext cx="6567824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1.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可逆矩阵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奇异矩阵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逆矩阵</a:t>
            </a:r>
            <a:endParaRPr lang="en-US" altLang="zh-CN" sz="2800" dirty="0" smtClean="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2.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逆矩阵的性质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: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唯一性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,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运算性质</a:t>
            </a:r>
            <a:endParaRPr lang="en-US" altLang="zh-CN" sz="2800" dirty="0" smtClean="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3.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初等矩阵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: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三种</a:t>
            </a:r>
            <a:endParaRPr lang="en-US" altLang="zh-CN" sz="2800" dirty="0" smtClean="0">
              <a:solidFill>
                <a:srgbClr val="000000"/>
              </a:solidFill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4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.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 初等矩阵与初等变换的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关系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: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定理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2.3.1</a:t>
            </a:r>
          </a:p>
          <a:p>
            <a:pPr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5</a:t>
            </a:r>
            <a:r>
              <a:rPr lang="en-US" altLang="zh-CN" sz="2800" dirty="0">
                <a:solidFill>
                  <a:srgbClr val="000000"/>
                </a:solidFill>
                <a:ea typeface="华文新魏" pitchFamily="2" charset="-122"/>
              </a:rPr>
              <a:t>. </a:t>
            </a:r>
            <a:r>
              <a:rPr lang="zh-CN" altLang="en-US" sz="2800" dirty="0">
                <a:solidFill>
                  <a:srgbClr val="000000"/>
                </a:solidFill>
                <a:ea typeface="华文新魏" pitchFamily="2" charset="-122"/>
              </a:rPr>
              <a:t>初等矩阵的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性质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: </a:t>
            </a:r>
            <a:r>
              <a:rPr lang="zh-CN" altLang="en-US" sz="2800" dirty="0" smtClean="0">
                <a:solidFill>
                  <a:srgbClr val="000000"/>
                </a:solidFill>
                <a:ea typeface="华文新魏" pitchFamily="2" charset="-122"/>
              </a:rPr>
              <a:t>性质</a:t>
            </a:r>
            <a:r>
              <a:rPr lang="en-US" altLang="zh-CN" sz="2800" dirty="0" smtClean="0">
                <a:solidFill>
                  <a:srgbClr val="000000"/>
                </a:solidFill>
                <a:ea typeface="华文新魏" pitchFamily="2" charset="-122"/>
              </a:rPr>
              <a:t>2.3.1</a:t>
            </a:r>
            <a:endParaRPr lang="en-US" altLang="zh-CN" sz="2800" dirty="0">
              <a:solidFill>
                <a:srgbClr val="000000"/>
              </a:solidFill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19250" y="1347788"/>
            <a:ext cx="6427788" cy="1447800"/>
          </a:xfrm>
          <a:noFill/>
        </p:spPr>
        <p:txBody>
          <a:bodyPr>
            <a:spAutoFit/>
          </a:bodyPr>
          <a:lstStyle/>
          <a:p>
            <a:pPr eaLnBrk="1" hangingPunct="1"/>
            <a:r>
              <a:rPr lang="en-US" altLang="zh-CN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§2.4 </a:t>
            </a:r>
            <a:r>
              <a:rPr lang="zh-CN" altLang="en-US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矩阵可逆的充分</a:t>
            </a:r>
            <a:r>
              <a:rPr lang="en-US" altLang="zh-CN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/>
            </a:r>
            <a:br>
              <a:rPr lang="en-US" altLang="zh-CN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</a:br>
            <a:r>
              <a:rPr lang="en-US" altLang="zh-CN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      </a:t>
            </a:r>
            <a:r>
              <a:rPr lang="zh-CN" altLang="en-US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cs typeface="宋体" pitchFamily="2" charset="-122"/>
              </a:rPr>
              <a:t>必要条件</a:t>
            </a:r>
          </a:p>
        </p:txBody>
      </p:sp>
      <p:sp>
        <p:nvSpPr>
          <p:cNvPr id="269315" name="Text Box 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266950" y="3148013"/>
            <a:ext cx="521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ea typeface="华文新魏" pitchFamily="2" charset="-122"/>
              </a:rPr>
              <a:t>一、矩阵可逆的充要条件</a:t>
            </a:r>
          </a:p>
        </p:txBody>
      </p:sp>
      <p:sp>
        <p:nvSpPr>
          <p:cNvPr id="269316" name="Text Box 4"/>
          <p:cNvSpPr txBox="1">
            <a:spLocks noChangeArrowheads="1"/>
          </p:cNvSpPr>
          <p:nvPr/>
        </p:nvSpPr>
        <p:spPr bwMode="auto">
          <a:xfrm>
            <a:off x="2266950" y="3867150"/>
            <a:ext cx="5670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>
                <a:ea typeface="华文新魏" pitchFamily="2" charset="-122"/>
              </a:rPr>
              <a:t>二、求逆矩阵的初等变换法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266950" y="4587875"/>
            <a:ext cx="38779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ea typeface="华文新魏" pitchFamily="2" charset="-122"/>
              </a:rPr>
              <a:t>三</a:t>
            </a:r>
            <a:r>
              <a:rPr lang="zh-CN" altLang="en-US" sz="3600" dirty="0" smtClean="0">
                <a:ea typeface="华文新魏" pitchFamily="2" charset="-122"/>
              </a:rPr>
              <a:t>、逆矩阵的应用</a:t>
            </a:r>
            <a:endParaRPr lang="zh-CN" altLang="en-US" sz="3600" dirty="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69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6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5" grpId="0"/>
      <p:bldP spid="269316" grpId="0"/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8114" y="1649914"/>
            <a:ext cx="7748456" cy="2283156"/>
          </a:xfrm>
          <a:prstGeom prst="rect">
            <a:avLst/>
          </a:prstGeom>
          <a:solidFill>
            <a:schemeClr val="accent1"/>
          </a:solidFill>
          <a:ln w="76200" cmpd="tri">
            <a:solidFill>
              <a:schemeClr val="bg2"/>
            </a:solidFill>
            <a:miter lim="800000"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wrap="square">
            <a:noAutofit/>
          </a:bodyPr>
          <a:lstStyle/>
          <a:p>
            <a:pPr eaLnBrk="1" hangingPunct="1">
              <a:lnSpc>
                <a:spcPct val="130000"/>
              </a:lnSpc>
              <a:buClr>
                <a:srgbClr val="FF9900"/>
              </a:buClr>
              <a:buSzPct val="95000"/>
              <a:tabLst>
                <a:tab pos="892175" algn="l"/>
                <a:tab pos="981075" algn="l"/>
                <a:tab pos="1071245" algn="l"/>
              </a:tabLst>
            </a:pPr>
            <a:r>
              <a:rPr lang="zh-CN" altLang="en-US" sz="2800" dirty="0" smtClean="0">
                <a:ea typeface="黑体" panose="02010609060101010101" pitchFamily="2" charset="-122"/>
              </a:rPr>
              <a:t>        </a:t>
            </a:r>
            <a:endParaRPr lang="en-US" altLang="zh-CN" sz="2800" dirty="0">
              <a:ea typeface="华文新魏" panose="02010800040101010101" pitchFamily="2" charset="-122"/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27313" y="249238"/>
            <a:ext cx="4857750" cy="579437"/>
          </a:xfrm>
          <a:noFill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§</a:t>
            </a:r>
            <a:r>
              <a:rPr lang="en-US" altLang="zh-CN" b="1" smtClean="0">
                <a:solidFill>
                  <a:srgbClr val="000000"/>
                </a:solidFill>
                <a:ea typeface="华文隶书" pitchFamily="2" charset="-122"/>
                <a:cs typeface="Times New Roman" pitchFamily="18" charset="0"/>
              </a:rPr>
              <a:t>2.4 </a:t>
            </a:r>
            <a:r>
              <a:rPr lang="zh-CN" altLang="en-US" b="1" smtClean="0">
                <a:solidFill>
                  <a:srgbClr val="000000"/>
                </a:solidFill>
                <a:latin typeface="华文隶书" pitchFamily="2" charset="-122"/>
                <a:ea typeface="华文隶书" pitchFamily="2" charset="-122"/>
                <a:cs typeface="Times New Roman" pitchFamily="18" charset="0"/>
              </a:rPr>
              <a:t>矩阵可逆的充要条件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971412" y="1052513"/>
            <a:ext cx="7710765" cy="577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黑体" pitchFamily="49" charset="-122"/>
              </a:rPr>
              <a:t>        一、矩阵可逆的</a:t>
            </a:r>
            <a:r>
              <a:rPr lang="zh-CN" altLang="en-US" sz="2800" dirty="0" smtClean="0">
                <a:ea typeface="黑体" pitchFamily="49" charset="-122"/>
              </a:rPr>
              <a:t>充分必要条件</a:t>
            </a:r>
            <a:endParaRPr lang="en-US" altLang="zh-CN" sz="2800" dirty="0">
              <a:ea typeface="华文新魏" pitchFamily="2" charset="-122"/>
            </a:endParaRPr>
          </a:p>
          <a:p>
            <a:pPr algn="just"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定义</a:t>
            </a:r>
            <a:r>
              <a:rPr lang="en-US" altLang="zh-CN" sz="2800" dirty="0">
                <a:ea typeface="华文新魏" pitchFamily="2" charset="-122"/>
              </a:rPr>
              <a:t>2.4.1 </a:t>
            </a:r>
            <a:r>
              <a:rPr lang="zh-CN" altLang="en-US" sz="2800" dirty="0">
                <a:ea typeface="华文新魏" pitchFamily="2" charset="-122"/>
              </a:rPr>
              <a:t>设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</a:rPr>
              <a:t>均为</a:t>
            </a:r>
            <a:r>
              <a:rPr lang="en-US" altLang="zh-CN" sz="2800" i="1" dirty="0" err="1">
                <a:sym typeface="Symbol" pitchFamily="18" charset="2"/>
              </a:rPr>
              <a:t>m</a:t>
            </a:r>
            <a:r>
              <a:rPr lang="en-US" altLang="zh-CN" sz="2800" dirty="0" err="1">
                <a:sym typeface="Symbol" pitchFamily="18" charset="2"/>
              </a:rPr>
              <a:t></a:t>
            </a:r>
            <a:r>
              <a:rPr lang="en-US" altLang="zh-CN" sz="2800" i="1" dirty="0" err="1">
                <a:sym typeface="Symbol" pitchFamily="18" charset="2"/>
              </a:rPr>
              <a:t>n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矩阵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. 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若存在</a:t>
            </a:r>
            <a:r>
              <a:rPr lang="zh-CN" altLang="en-US" sz="2800" b="1" dirty="0">
                <a:ea typeface="华文行楷" pitchFamily="2" charset="-122"/>
                <a:sym typeface="Symbol" pitchFamily="18" charset="2"/>
              </a:rPr>
              <a:t>初等</a:t>
            </a:r>
          </a:p>
          <a:p>
            <a:pPr algn="just"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b="1" dirty="0">
                <a:ea typeface="华文行楷" pitchFamily="2" charset="-122"/>
                <a:sym typeface="Symbol" pitchFamily="18" charset="2"/>
              </a:rPr>
              <a:t>矩阵</a:t>
            </a:r>
            <a:r>
              <a:rPr lang="zh-CN" altLang="en-US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baseline="-25000" dirty="0">
                <a:ea typeface="华文新魏" pitchFamily="2" charset="-122"/>
              </a:rPr>
              <a:t>2</a:t>
            </a:r>
            <a:r>
              <a:rPr lang="en-US" altLang="zh-CN" sz="2800" dirty="0">
                <a:ea typeface="华文新魏" pitchFamily="2" charset="-122"/>
              </a:rPr>
              <a:t>,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en-US" altLang="zh-CN" sz="2800" b="1" i="1" dirty="0" err="1">
                <a:ea typeface="华文新魏" pitchFamily="2" charset="-122"/>
              </a:rPr>
              <a:t>P</a:t>
            </a:r>
            <a:r>
              <a:rPr lang="en-US" altLang="zh-CN" sz="2800" i="1" baseline="-25000" dirty="0" err="1">
                <a:ea typeface="华文新魏" pitchFamily="2" charset="-122"/>
              </a:rPr>
              <a:t>k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使得</a:t>
            </a:r>
          </a:p>
          <a:p>
            <a:pPr algn="just"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b="1" i="1" dirty="0">
                <a:ea typeface="华文新魏" pitchFamily="2" charset="-122"/>
              </a:rPr>
              <a:t>                           B</a:t>
            </a:r>
            <a:r>
              <a:rPr lang="en-US" altLang="zh-CN" sz="1400" b="1" i="1" dirty="0">
                <a:ea typeface="华文新魏" pitchFamily="2" charset="-122"/>
              </a:rPr>
              <a:t> </a:t>
            </a:r>
            <a:r>
              <a:rPr lang="en-US" altLang="zh-CN" sz="2800" dirty="0">
                <a:ea typeface="华文新魏" pitchFamily="2" charset="-122"/>
                <a:sym typeface="Symbol" pitchFamily="18" charset="2"/>
              </a:rPr>
              <a:t></a:t>
            </a:r>
            <a:r>
              <a:rPr lang="en-US" altLang="zh-CN" sz="1200" dirty="0"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800" b="1" i="1" dirty="0" err="1">
                <a:ea typeface="华文新魏" pitchFamily="2" charset="-122"/>
              </a:rPr>
              <a:t>P</a:t>
            </a:r>
            <a:r>
              <a:rPr lang="en-US" altLang="zh-CN" sz="2800" i="1" baseline="-25000" dirty="0" err="1">
                <a:ea typeface="华文新魏" pitchFamily="2" charset="-122"/>
              </a:rPr>
              <a:t>k</a:t>
            </a:r>
            <a:r>
              <a:rPr lang="en-US" altLang="zh-CN" sz="2800" i="1" baseline="-250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i="1" baseline="-25000" dirty="0">
                <a:ea typeface="华文新魏" pitchFamily="2" charset="-122"/>
              </a:rPr>
              <a:t>k</a:t>
            </a:r>
            <a:r>
              <a:rPr lang="en-US" altLang="zh-CN" sz="2800" baseline="-25000" dirty="0">
                <a:ea typeface="华文新魏" pitchFamily="2" charset="-122"/>
                <a:sym typeface="Symbol" pitchFamily="18" charset="2"/>
              </a:rPr>
              <a:t>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en-US" altLang="zh-CN" sz="2800" dirty="0">
                <a:ea typeface="华文新魏" pitchFamily="2" charset="-122"/>
                <a:sym typeface="MT Extra" pitchFamily="18" charset="2"/>
              </a:rPr>
              <a:t></a:t>
            </a:r>
            <a:r>
              <a:rPr lang="en-US" altLang="zh-CN" sz="2800" b="1" i="1" dirty="0">
                <a:ea typeface="华文新魏" pitchFamily="2" charset="-122"/>
              </a:rPr>
              <a:t>P</a:t>
            </a:r>
            <a:r>
              <a:rPr lang="en-US" altLang="zh-CN" sz="2800" baseline="-25000" dirty="0">
                <a:ea typeface="华文新魏" pitchFamily="2" charset="-122"/>
              </a:rPr>
              <a:t>1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,</a:t>
            </a:r>
            <a:endParaRPr lang="zh-CN" altLang="en-US" sz="2800" dirty="0">
              <a:ea typeface="华文新魏" pitchFamily="2" charset="-122"/>
            </a:endParaRPr>
          </a:p>
          <a:p>
            <a:pPr algn="just"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则称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b="1" dirty="0">
                <a:solidFill>
                  <a:srgbClr val="0000FF"/>
                </a:solidFill>
                <a:latin typeface="华文隶书" pitchFamily="2" charset="-122"/>
                <a:ea typeface="华文隶书" pitchFamily="2" charset="-122"/>
              </a:rPr>
              <a:t>行等价于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  <a:p>
            <a:pPr algn="just" eaLnBrk="1" hangingPunct="1">
              <a:lnSpc>
                <a:spcPct val="130000"/>
              </a:lnSpc>
              <a:spcBef>
                <a:spcPts val="600"/>
              </a:spcBef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注</a:t>
            </a:r>
            <a:r>
              <a:rPr lang="en-US" altLang="zh-CN" sz="2800" dirty="0">
                <a:ea typeface="黑体" pitchFamily="49" charset="-122"/>
              </a:rPr>
              <a:t>1</a:t>
            </a:r>
            <a:r>
              <a:rPr lang="zh-CN" altLang="en-US" sz="2800" dirty="0">
                <a:ea typeface="华文新魏" pitchFamily="2" charset="-122"/>
              </a:rPr>
              <a:t> 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行等价于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</a:rPr>
              <a:t>等价于对</a:t>
            </a:r>
            <a:r>
              <a:rPr lang="zh-CN" altLang="en-US" sz="1200" dirty="0">
                <a:ea typeface="华文新魏" pitchFamily="2" charset="-122"/>
              </a:rPr>
              <a:t> 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实施若干次初等</a:t>
            </a:r>
            <a:endParaRPr lang="en-US" altLang="zh-CN" sz="2800" dirty="0">
              <a:ea typeface="华文新魏" pitchFamily="2" charset="-122"/>
            </a:endParaRPr>
          </a:p>
          <a:p>
            <a:pPr algn="just"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</a:rPr>
              <a:t>行变换可得到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.</a:t>
            </a:r>
          </a:p>
          <a:p>
            <a:pPr algn="just"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en-US" altLang="zh-CN" sz="2800" dirty="0">
                <a:ea typeface="华文新魏" pitchFamily="2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注</a:t>
            </a:r>
            <a:r>
              <a:rPr lang="en-US" altLang="zh-CN" sz="2800" dirty="0">
                <a:ea typeface="华文新魏" pitchFamily="2" charset="-122"/>
              </a:rPr>
              <a:t>2 </a:t>
            </a:r>
            <a:r>
              <a:rPr lang="zh-CN" altLang="en-US" sz="2800" dirty="0">
                <a:ea typeface="华文新魏" pitchFamily="2" charset="-122"/>
              </a:rPr>
              <a:t>任一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矩阵都行等价于一个阶梯型矩阵和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一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个矩阵的最</a:t>
            </a:r>
            <a:r>
              <a:rPr lang="zh-CN" altLang="en-US" sz="2800" dirty="0">
                <a:ea typeface="华文新魏" pitchFamily="2" charset="-122"/>
                <a:sym typeface="Symbol" pitchFamily="18" charset="2"/>
              </a:rPr>
              <a:t>简</a:t>
            </a:r>
            <a:r>
              <a:rPr lang="zh-CN" altLang="en-US" sz="2800" dirty="0" smtClean="0">
                <a:ea typeface="华文新魏" pitchFamily="2" charset="-122"/>
                <a:sym typeface="Symbol" pitchFamily="18" charset="2"/>
              </a:rPr>
              <a:t>型</a:t>
            </a:r>
            <a:r>
              <a:rPr lang="en-US" altLang="zh-CN" sz="2800" dirty="0" smtClean="0">
                <a:ea typeface="华文新魏" pitchFamily="2" charset="-122"/>
                <a:sym typeface="Symbol" pitchFamily="18" charset="2"/>
              </a:rPr>
              <a:t>.</a:t>
            </a:r>
            <a:endParaRPr lang="en-US" altLang="zh-CN" sz="2800" dirty="0">
              <a:ea typeface="华文新魏" pitchFamily="2" charset="-122"/>
              <a:sym typeface="Symbol" pitchFamily="18" charset="2"/>
            </a:endParaRPr>
          </a:p>
          <a:p>
            <a:pPr algn="just" eaLnBrk="1" hangingPunct="1">
              <a:lnSpc>
                <a:spcPct val="130000"/>
              </a:lnSpc>
              <a:tabLst>
                <a:tab pos="892175" algn="l"/>
                <a:tab pos="981075" algn="l"/>
                <a:tab pos="1071563" algn="l"/>
              </a:tabLst>
            </a:pPr>
            <a:r>
              <a:rPr lang="zh-CN" altLang="en-US" sz="2800" dirty="0">
                <a:solidFill>
                  <a:srgbClr val="FF0000"/>
                </a:solidFill>
                <a:ea typeface="黑体" pitchFamily="49" charset="-122"/>
              </a:rPr>
              <a:t>        </a:t>
            </a:r>
            <a:r>
              <a:rPr lang="zh-CN" altLang="en-US" sz="2800" dirty="0">
                <a:ea typeface="黑体" pitchFamily="49" charset="-122"/>
              </a:rPr>
              <a:t>注</a:t>
            </a:r>
            <a:r>
              <a:rPr lang="en-US" altLang="zh-CN" sz="2800" dirty="0">
                <a:ea typeface="华文新魏" pitchFamily="2" charset="-122"/>
              </a:rPr>
              <a:t>3 </a:t>
            </a:r>
            <a:r>
              <a:rPr lang="zh-CN" altLang="en-US" sz="2800" dirty="0">
                <a:ea typeface="华文新魏" pitchFamily="2" charset="-122"/>
              </a:rPr>
              <a:t>若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zh-CN" altLang="en-US" sz="2800" dirty="0">
                <a:ea typeface="华文新魏" pitchFamily="2" charset="-122"/>
              </a:rPr>
              <a:t>行等价于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en-US" altLang="zh-CN" sz="2800" dirty="0">
                <a:ea typeface="华文新魏" pitchFamily="2" charset="-122"/>
              </a:rPr>
              <a:t>, </a:t>
            </a:r>
            <a:r>
              <a:rPr lang="zh-CN" altLang="en-US" sz="2800" dirty="0">
                <a:ea typeface="华文新魏" pitchFamily="2" charset="-122"/>
              </a:rPr>
              <a:t>则</a:t>
            </a:r>
            <a:r>
              <a:rPr lang="en-US" altLang="zh-CN" sz="2800" b="1" i="1" dirty="0">
                <a:ea typeface="华文新魏" pitchFamily="2" charset="-122"/>
              </a:rPr>
              <a:t>B</a:t>
            </a:r>
            <a:r>
              <a:rPr lang="zh-CN" altLang="en-US" sz="2800" dirty="0">
                <a:ea typeface="华文新魏" pitchFamily="2" charset="-122"/>
              </a:rPr>
              <a:t>也行等价于</a:t>
            </a:r>
            <a:r>
              <a:rPr lang="en-US" altLang="zh-CN" sz="2800" b="1" i="1" dirty="0">
                <a:ea typeface="华文新魏" pitchFamily="2" charset="-122"/>
              </a:rPr>
              <a:t>A</a:t>
            </a:r>
            <a:r>
              <a:rPr lang="en-US" altLang="zh-CN" sz="2800" dirty="0">
                <a:ea typeface="华文新魏" pitchFamily="2" charset="-122"/>
              </a:rPr>
              <a:t>.</a:t>
            </a:r>
            <a:endParaRPr lang="zh-CN" altLang="en-US" sz="2800" dirty="0"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3_012TGP_GLOBAL_LIGHT_V3">
  <a:themeElements>
    <a:clrScheme name="3_012TGP_GLOBAL_LIGHT_V3 2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8AAECE"/>
      </a:accent1>
      <a:accent2>
        <a:srgbClr val="009999"/>
      </a:accent2>
      <a:accent3>
        <a:srgbClr val="FFFFFF"/>
      </a:accent3>
      <a:accent4>
        <a:srgbClr val="174578"/>
      </a:accent4>
      <a:accent5>
        <a:srgbClr val="C4D3E3"/>
      </a:accent5>
      <a:accent6>
        <a:srgbClr val="008A8A"/>
      </a:accent6>
      <a:hlink>
        <a:srgbClr val="CA3B1E"/>
      </a:hlink>
      <a:folHlink>
        <a:srgbClr val="003399"/>
      </a:folHlink>
    </a:clrScheme>
    <a:fontScheme name="3_012TGP_GLOBAL_LIGHT_V3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3_012TGP_GLOBAL_LIGHT_V3 1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8F94A7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C6C8D0"/>
        </a:accent5>
        <a:accent6>
          <a:srgbClr val="E78A2D"/>
        </a:accent6>
        <a:hlink>
          <a:srgbClr val="00CC99"/>
        </a:hlink>
        <a:folHlink>
          <a:srgbClr val="985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012TGP_GLOBAL_LIGHT_V3 2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8AAECE"/>
        </a:accent1>
        <a:accent2>
          <a:srgbClr val="009999"/>
        </a:accent2>
        <a:accent3>
          <a:srgbClr val="FFFFFF"/>
        </a:accent3>
        <a:accent4>
          <a:srgbClr val="174578"/>
        </a:accent4>
        <a:accent5>
          <a:srgbClr val="C4D3E3"/>
        </a:accent5>
        <a:accent6>
          <a:srgbClr val="008A8A"/>
        </a:accent6>
        <a:hlink>
          <a:srgbClr val="CA3B1E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012TGP_GLOBAL_LIGHT_V3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59B2D1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5D5E5"/>
        </a:accent5>
        <a:accent6>
          <a:srgbClr val="B47FC3"/>
        </a:accent6>
        <a:hlink>
          <a:srgbClr val="33B976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Spring">
  <a:themeElements>
    <a:clrScheme name="">
      <a:dk1>
        <a:srgbClr val="000000"/>
      </a:dk1>
      <a:lt1>
        <a:srgbClr val="C0C0C0"/>
      </a:lt1>
      <a:dk2>
        <a:srgbClr val="FFFFFF"/>
      </a:dk2>
      <a:lt2>
        <a:srgbClr val="808080"/>
      </a:lt2>
      <a:accent1>
        <a:srgbClr val="00CC99"/>
      </a:accent1>
      <a:accent2>
        <a:srgbClr val="3333CC"/>
      </a:accent2>
      <a:accent3>
        <a:srgbClr val="DCDCDC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Spring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Spr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pr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pr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pr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pr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pr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pr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默认设计模板">
  <a:themeElements>
    <a:clrScheme name="2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Spring">
  <a:themeElements>
    <a:clrScheme name="">
      <a:dk1>
        <a:srgbClr val="000000"/>
      </a:dk1>
      <a:lt1>
        <a:srgbClr val="C0C0C0"/>
      </a:lt1>
      <a:dk2>
        <a:srgbClr val="FFFFFF"/>
      </a:dk2>
      <a:lt2>
        <a:srgbClr val="808080"/>
      </a:lt2>
      <a:accent1>
        <a:srgbClr val="00CC99"/>
      </a:accent1>
      <a:accent2>
        <a:srgbClr val="3333CC"/>
      </a:accent2>
      <a:accent3>
        <a:srgbClr val="DCDCDC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Spring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eaLnBrk="1" hangingPunct="1">
          <a:lnSpc>
            <a:spcPct val="130000"/>
          </a:lnSpc>
          <a:spcBef>
            <a:spcPct val="0"/>
          </a:spcBef>
          <a:buClrTx/>
          <a:buSzTx/>
          <a:buFontTx/>
          <a:buNone/>
          <a:defRPr sz="2800" b="0" dirty="0">
            <a:solidFill>
              <a:srgbClr val="000000"/>
            </a:solidFill>
            <a:latin typeface="Times New Roman" panose="02020603050405020304" pitchFamily="18" charset="0"/>
            <a:ea typeface="华文新魏" panose="02010800040101010101" pitchFamily="2" charset="-122"/>
          </a:defRPr>
        </a:defPPr>
      </a:lstStyle>
    </a:txDef>
  </a:objectDefaults>
  <a:extraClrSchemeLst>
    <a:extraClrScheme>
      <a:clrScheme name="2_Spr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pr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pr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pr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pr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pr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pr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Spring">
  <a:themeElements>
    <a:clrScheme name="12_Sprin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6_Spring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12_Spr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Spr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Spr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Spr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Spr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Spr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Spr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Spring">
  <a:themeElements>
    <a:clrScheme name="">
      <a:dk1>
        <a:srgbClr val="000000"/>
      </a:dk1>
      <a:lt1>
        <a:srgbClr val="C0C0C0"/>
      </a:lt1>
      <a:dk2>
        <a:srgbClr val="FFFFFF"/>
      </a:dk2>
      <a:lt2>
        <a:srgbClr val="808080"/>
      </a:lt2>
      <a:accent1>
        <a:srgbClr val="00CC99"/>
      </a:accent1>
      <a:accent2>
        <a:srgbClr val="3333CC"/>
      </a:accent2>
      <a:accent3>
        <a:srgbClr val="DCDCDC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5_Spring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Spr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Spr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Spr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Spr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Spr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Spr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Spr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Spring">
  <a:themeElements>
    <a:clrScheme name="">
      <a:dk1>
        <a:srgbClr val="000000"/>
      </a:dk1>
      <a:lt1>
        <a:srgbClr val="C0C0C0"/>
      </a:lt1>
      <a:dk2>
        <a:srgbClr val="FFFFFF"/>
      </a:dk2>
      <a:lt2>
        <a:srgbClr val="808080"/>
      </a:lt2>
      <a:accent1>
        <a:srgbClr val="00CC99"/>
      </a:accent1>
      <a:accent2>
        <a:srgbClr val="3333CC"/>
      </a:accent2>
      <a:accent3>
        <a:srgbClr val="DCDCDC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Spring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Spr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Spr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pr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pr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pr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pr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pr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默认设计模板">
  <a:themeElements>
    <a:clrScheme name="4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Spring">
  <a:themeElements>
    <a:clrScheme name="">
      <a:dk1>
        <a:srgbClr val="000000"/>
      </a:dk1>
      <a:lt1>
        <a:srgbClr val="C0C0C0"/>
      </a:lt1>
      <a:dk2>
        <a:srgbClr val="FFFFFF"/>
      </a:dk2>
      <a:lt2>
        <a:srgbClr val="808080"/>
      </a:lt2>
      <a:accent1>
        <a:srgbClr val="00CC99"/>
      </a:accent1>
      <a:accent2>
        <a:srgbClr val="3333CC"/>
      </a:accent2>
      <a:accent3>
        <a:srgbClr val="DCDCDC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7_Spring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Spr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Spr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pr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pr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pr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pr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pr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Spring">
  <a:themeElements>
    <a:clrScheme name="">
      <a:dk1>
        <a:srgbClr val="000000"/>
      </a:dk1>
      <a:lt1>
        <a:srgbClr val="C0C0C0"/>
      </a:lt1>
      <a:dk2>
        <a:srgbClr val="FFFFFF"/>
      </a:dk2>
      <a:lt2>
        <a:srgbClr val="808080"/>
      </a:lt2>
      <a:accent1>
        <a:srgbClr val="00CC99"/>
      </a:accent1>
      <a:accent2>
        <a:srgbClr val="3333CC"/>
      </a:accent2>
      <a:accent3>
        <a:srgbClr val="DCDCDC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Spring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Spri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Spri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pr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pri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pr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pr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pr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2_Spring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28962</TotalTime>
  <Words>6321</Words>
  <Application>Microsoft Office PowerPoint</Application>
  <PresentationFormat>全屏显示(4:3)</PresentationFormat>
  <Paragraphs>785</Paragraphs>
  <Slides>122</Slides>
  <Notes>122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10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122</vt:i4>
      </vt:variant>
    </vt:vector>
  </HeadingPairs>
  <TitlesOfParts>
    <vt:vector size="149" baseType="lpstr">
      <vt:lpstr>黑体</vt:lpstr>
      <vt:lpstr>华文琥珀</vt:lpstr>
      <vt:lpstr>华文隶书</vt:lpstr>
      <vt:lpstr>华文细黑</vt:lpstr>
      <vt:lpstr>华文新魏</vt:lpstr>
      <vt:lpstr>华文行楷</vt:lpstr>
      <vt:lpstr>华文中宋</vt:lpstr>
      <vt:lpstr>隶书</vt:lpstr>
      <vt:lpstr>宋体</vt:lpstr>
      <vt:lpstr>Arial</vt:lpstr>
      <vt:lpstr>MT Extra</vt:lpstr>
      <vt:lpstr>Symbol</vt:lpstr>
      <vt:lpstr>Times New Roman</vt:lpstr>
      <vt:lpstr>Verdana</vt:lpstr>
      <vt:lpstr>Wingdings</vt:lpstr>
      <vt:lpstr>3_012TGP_GLOBAL_LIGHT_V3</vt:lpstr>
      <vt:lpstr>2_默认设计模板</vt:lpstr>
      <vt:lpstr>2_Spring</vt:lpstr>
      <vt:lpstr>16_Spring</vt:lpstr>
      <vt:lpstr>5_Spring</vt:lpstr>
      <vt:lpstr>6_Spring</vt:lpstr>
      <vt:lpstr>4_默认设计模板</vt:lpstr>
      <vt:lpstr>7_Spring</vt:lpstr>
      <vt:lpstr>8_Spring</vt:lpstr>
      <vt:lpstr>4_Spring</vt:lpstr>
      <vt:lpstr>Image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第二章 矩  阵  代  数</vt:lpstr>
      <vt:lpstr>PowerPoint 演示文稿</vt:lpstr>
      <vt:lpstr>§2.1  矩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回   顾</vt:lpstr>
      <vt:lpstr>§2.1 矩       阵</vt:lpstr>
      <vt:lpstr>§2.1 矩       阵</vt:lpstr>
      <vt:lpstr>§2.1 矩       阵</vt:lpstr>
      <vt:lpstr>§2.1 矩       阵</vt:lpstr>
      <vt:lpstr>PowerPoint 演示文稿</vt:lpstr>
      <vt:lpstr>PowerPoint 演示文稿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§2.1 矩       阵</vt:lpstr>
      <vt:lpstr>PowerPoint 演示文稿</vt:lpstr>
      <vt:lpstr>§2.2  逆 矩 阵</vt:lpstr>
      <vt:lpstr>§2.2 逆 矩 阵</vt:lpstr>
      <vt:lpstr>§2.2 逆 矩 阵</vt:lpstr>
      <vt:lpstr>§2.2 逆 矩 阵</vt:lpstr>
      <vt:lpstr>§2.2 逆 矩 阵</vt:lpstr>
      <vt:lpstr>§2.2 逆 矩 阵</vt:lpstr>
      <vt:lpstr>§2.2 逆 矩 阵</vt:lpstr>
      <vt:lpstr>§2.2 逆 矩 阵</vt:lpstr>
      <vt:lpstr>§2.2 逆 矩 阵</vt:lpstr>
      <vt:lpstr>§2.2 逆 矩 阵</vt:lpstr>
      <vt:lpstr>§2.2 逆 矩 阵</vt:lpstr>
      <vt:lpstr>§2.2 逆 矩 阵</vt:lpstr>
      <vt:lpstr>§2.2 逆 矩 阵</vt:lpstr>
      <vt:lpstr>PowerPoint 演示文稿</vt:lpstr>
      <vt:lpstr>§2.2 逆 矩 阵</vt:lpstr>
      <vt:lpstr>§2.3  初 等 矩 阵</vt:lpstr>
      <vt:lpstr>§2.3 初等矩阵</vt:lpstr>
      <vt:lpstr>§2.3 初等矩阵</vt:lpstr>
      <vt:lpstr>§2.3 初等矩阵</vt:lpstr>
      <vt:lpstr>§2.3 初等矩阵</vt:lpstr>
      <vt:lpstr>§2.3 初等矩阵</vt:lpstr>
      <vt:lpstr>§2.3 初等矩阵</vt:lpstr>
      <vt:lpstr>§2.3 初等矩阵</vt:lpstr>
      <vt:lpstr>§2.3 初等矩阵</vt:lpstr>
      <vt:lpstr>§2.3 初等矩阵</vt:lpstr>
      <vt:lpstr>§2.3 初等矩阵</vt:lpstr>
      <vt:lpstr>PowerPoint 演示文稿</vt:lpstr>
      <vt:lpstr>§2.4 矩阵可逆的充分       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§2.4 矩阵可逆的充要条件</vt:lpstr>
      <vt:lpstr>第二章内容回顾</vt:lpstr>
      <vt:lpstr>第二章内容回顾</vt:lpstr>
      <vt:lpstr>第二章内容回顾</vt:lpstr>
      <vt:lpstr>第二章内容回顾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数学分析 CALCULUS</dc:title>
  <dc:creator>hpy</dc:creator>
  <cp:lastModifiedBy>admin</cp:lastModifiedBy>
  <cp:revision>804</cp:revision>
  <dcterms:created xsi:type="dcterms:W3CDTF">2002-09-02T01:56:35Z</dcterms:created>
  <dcterms:modified xsi:type="dcterms:W3CDTF">2020-10-13T03:32:09Z</dcterms:modified>
</cp:coreProperties>
</file>